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308" r:id="rId4"/>
    <p:sldId id="291" r:id="rId5"/>
    <p:sldId id="293" r:id="rId6"/>
    <p:sldId id="309" r:id="rId7"/>
    <p:sldId id="292" r:id="rId8"/>
    <p:sldId id="306" r:id="rId9"/>
    <p:sldId id="310" r:id="rId10"/>
    <p:sldId id="286" r:id="rId11"/>
    <p:sldId id="311" r:id="rId12"/>
    <p:sldId id="312" r:id="rId13"/>
    <p:sldId id="294" r:id="rId14"/>
    <p:sldId id="313" r:id="rId15"/>
    <p:sldId id="307"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9"/>
    <p:restoredTop sz="92496"/>
  </p:normalViewPr>
  <p:slideViewPr>
    <p:cSldViewPr snapToGrid="0">
      <p:cViewPr varScale="1">
        <p:scale>
          <a:sx n="148" d="100"/>
          <a:sy n="148" d="100"/>
        </p:scale>
        <p:origin x="640"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7598097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118298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137e66237c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0420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8CC94295-C2F9-77FA-FA09-89442954D5AF}"/>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D47FAE26-C513-5126-B8FF-BDB0C548D4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46788AB8-D353-BA8D-7B9D-F976E330DA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8223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07F7E316-02D7-BEAD-0318-B3264AC75C28}"/>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D20311A4-F326-29CC-7E9C-C3DC9A5AE8A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635A1581-047E-44C9-7EC3-2A86A568ACC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77062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3F48C7B0-165B-6559-D579-B1613D7DB396}"/>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24B7DF59-756E-4B8F-D9DB-904D4EBEC3E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E123CDB8-57D3-17AF-5367-973468772A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79027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B8D6D78C-5D21-2A3F-1551-4B63439D571D}"/>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14721546-8A3B-7881-4B0C-239628863D3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78473328-ECCA-8B54-197F-3743CED4238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38705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2DC4A908-0BD3-8CF9-4636-20B89D68269D}"/>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030BBC93-B03D-CF0D-2209-CBA2704411A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66A9399F-CE9B-D16B-EA9D-E31D0D5C46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9446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137e66237c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5279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903EB745-0499-EA7C-86CC-5EC4EE69E447}"/>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6AB03EA5-99BE-9372-B03F-C5176D1ABA1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BA83D25D-18A4-D159-0526-26F53C10094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1962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7ECA9BBA-7B26-4F47-6D56-715A2FE5AB24}"/>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AFDF32BF-B51A-2976-D32F-39694DCA2B1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3AF2FB76-C639-DD2D-314D-B91A74D4C6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67105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29CCC1EB-9531-4D78-2195-304F3CEAA28C}"/>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42EC3B30-A607-1765-AE2B-FC17B040A62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404C9252-BB62-5163-371F-B6FC7794047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0806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46BFC050-D4EB-7C8D-7FC9-BF72336D4500}"/>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5390A481-CA74-3B82-B195-4D17BEC478F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5ACC0464-6ABF-18A3-D163-E4936F4F327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59917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FF78003E-9655-6995-9491-1922F0CA65B5}"/>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FEE387AB-21BF-A6A7-724A-E8E5B98415D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04E4C8D5-1CD6-5372-51BE-5B4C5E70149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7924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F46E8CFB-812A-CBC9-4975-0EBE31F0C420}"/>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FFE41EA2-4C36-E359-0D99-383BB440910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079D6C1F-47B8-B1D9-0A28-0F3766C3E8C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9021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053A64A8-D028-F840-509E-99BA7E06647D}"/>
            </a:ext>
          </a:extLst>
        </p:cNvPr>
        <p:cNvGrpSpPr/>
        <p:nvPr/>
      </p:nvGrpSpPr>
      <p:grpSpPr>
        <a:xfrm>
          <a:off x="0" y="0"/>
          <a:ext cx="0" cy="0"/>
          <a:chOff x="0" y="0"/>
          <a:chExt cx="0" cy="0"/>
        </a:xfrm>
      </p:grpSpPr>
      <p:sp>
        <p:nvSpPr>
          <p:cNvPr id="62" name="Google Shape;62;g137e66237c6_0_5:notes">
            <a:extLst>
              <a:ext uri="{FF2B5EF4-FFF2-40B4-BE49-F238E27FC236}">
                <a16:creationId xmlns:a16="http://schemas.microsoft.com/office/drawing/2014/main" id="{32D8106B-17E3-C277-1F25-5B740C4C37C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63" name="Google Shape;63;g137e66237c6_0_5:notes">
            <a:extLst>
              <a:ext uri="{FF2B5EF4-FFF2-40B4-BE49-F238E27FC236}">
                <a16:creationId xmlns:a16="http://schemas.microsoft.com/office/drawing/2014/main" id="{F5934263-CF58-CB25-7DE9-A1694AA6EAB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88771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0" y="645743"/>
            <a:ext cx="7801500" cy="17301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fr-FR" noProof="0" dirty="0">
                <a:latin typeface="Garamond" charset="0"/>
                <a:ea typeface="Garamond" charset="0"/>
                <a:cs typeface="Garamond" charset="0"/>
              </a:rPr>
              <a:t>Tempérance et intempérance dans les contes de Hawthorne</a:t>
            </a:r>
            <a:endParaRPr lang="fr-FR" sz="4000" i="1" noProof="0" dirty="0">
              <a:latin typeface="Garamond" charset="0"/>
              <a:ea typeface="Garamond" charset="0"/>
              <a:cs typeface="Garamond" charset="0"/>
            </a:endParaRPr>
          </a:p>
        </p:txBody>
      </p:sp>
      <p:sp>
        <p:nvSpPr>
          <p:cNvPr id="60" name="Google Shape;60;p13"/>
          <p:cNvSpPr txBox="1">
            <a:spLocks noGrp="1"/>
          </p:cNvSpPr>
          <p:nvPr>
            <p:ph type="subTitle" idx="1"/>
          </p:nvPr>
        </p:nvSpPr>
        <p:spPr>
          <a:xfrm>
            <a:off x="671250" y="3174876"/>
            <a:ext cx="7801500" cy="1397124"/>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fr" sz="2400" dirty="0">
                <a:solidFill>
                  <a:schemeClr val="tx1"/>
                </a:solidFill>
                <a:latin typeface="Garamond" charset="0"/>
                <a:ea typeface="Garamond" charset="0"/>
                <a:cs typeface="Garamond" charset="0"/>
              </a:rPr>
              <a:t>Édouard Marsoin</a:t>
            </a:r>
            <a:endParaRPr lang="fr-FR" sz="2400" dirty="0">
              <a:solidFill>
                <a:schemeClr val="tx1"/>
              </a:solidFill>
              <a:latin typeface="Garamond" charset="0"/>
              <a:ea typeface="Garamond" charset="0"/>
              <a:cs typeface="Garamond" charset="0"/>
            </a:endParaRPr>
          </a:p>
          <a:p>
            <a:pPr marL="0" lvl="0" indent="0" algn="ctr" rtl="0">
              <a:spcBef>
                <a:spcPts val="0"/>
              </a:spcBef>
              <a:spcAft>
                <a:spcPts val="0"/>
              </a:spcAft>
              <a:buNone/>
            </a:pPr>
            <a:r>
              <a:rPr lang="fr-FR" sz="2400" dirty="0">
                <a:solidFill>
                  <a:schemeClr val="tx1"/>
                </a:solidFill>
                <a:latin typeface="Garamond" charset="0"/>
                <a:ea typeface="Garamond" charset="0"/>
                <a:cs typeface="Garamond" charset="0"/>
              </a:rPr>
              <a:t>Université Paris Cité</a:t>
            </a:r>
            <a:endParaRPr sz="2400" dirty="0">
              <a:solidFill>
                <a:schemeClr val="tx1"/>
              </a:solidFill>
              <a:latin typeface="Garamond" charset="0"/>
              <a:ea typeface="Garamond" charset="0"/>
              <a:cs typeface="Garamond"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103571"/>
            <a:ext cx="8520600" cy="572700"/>
          </a:xfrm>
          <a:prstGeom prst="rect">
            <a:avLst/>
          </a:prstGeom>
        </p:spPr>
        <p:txBody>
          <a:bodyPr spcFirstLastPara="1" wrap="square" lIns="91425" tIns="91425" rIns="91425" bIns="91425" anchor="t" anchorCtr="0">
            <a:noAutofit/>
          </a:bodyPr>
          <a:lstStyle/>
          <a:p>
            <a:pPr algn="ctr">
              <a:buSzPts val="990"/>
            </a:pPr>
            <a:r>
              <a:rPr lang="fr-FR" sz="2800" b="1" kern="1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t>
            </a:r>
            <a:r>
              <a:rPr lang="fr-FR" sz="2800" b="1" kern="100" noProof="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Mental </a:t>
            </a:r>
            <a:r>
              <a:rPr lang="fr-FR" sz="2800" b="1" kern="100" noProof="0" dirty="0" err="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inebriety</a:t>
            </a:r>
            <a:r>
              <a:rPr lang="fr-FR" sz="2800" b="1" kern="1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 : L</a:t>
            </a:r>
            <a:r>
              <a:rPr lang="fr-FR" sz="2800" b="1" kern="100" noProof="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’intempérance intempérée</a:t>
            </a:r>
            <a:br>
              <a:rPr lang="fr-FR" sz="2800" b="1" kern="100" noProof="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br>
            <a:endParaRPr lang="fr-FR" sz="2800" b="1" noProof="0" dirty="0">
              <a:solidFill>
                <a:schemeClr val="tx1"/>
              </a:solidFill>
              <a:latin typeface="Garamond" panose="02020404030301010803" pitchFamily="18" charset="0"/>
              <a:ea typeface="Garamond" charset="0"/>
              <a:cs typeface="Garamond" charset="0"/>
            </a:endParaRPr>
          </a:p>
        </p:txBody>
      </p:sp>
      <p:sp>
        <p:nvSpPr>
          <p:cNvPr id="66" name="Google Shape;66;p14"/>
          <p:cNvSpPr txBox="1">
            <a:spLocks noGrp="1"/>
          </p:cNvSpPr>
          <p:nvPr>
            <p:ph type="body" idx="1"/>
          </p:nvPr>
        </p:nvSpPr>
        <p:spPr>
          <a:xfrm>
            <a:off x="195209" y="627815"/>
            <a:ext cx="8637091" cy="4412114"/>
          </a:xfrm>
          <a:prstGeom prst="rect">
            <a:avLst/>
          </a:prstGeom>
        </p:spPr>
        <p:txBody>
          <a:bodyPr spcFirstLastPara="1" wrap="square" lIns="91425" tIns="91425" rIns="91425" bIns="91425" anchor="t" anchorCtr="0">
            <a:noAutofit/>
          </a:bodyPr>
          <a:lstStyle/>
          <a:p>
            <a:pPr marL="114300" indent="0">
              <a:buNone/>
            </a:pPr>
            <a:endParaRPr lang="fr-FR" dirty="0"/>
          </a:p>
          <a:p>
            <a:pPr marL="114300" indent="0">
              <a:buNone/>
            </a:pPr>
            <a:endParaRPr lang="en-US" sz="1600" noProof="1">
              <a:latin typeface="Garamond" panose="02020404030301010803" pitchFamily="18" charset="0"/>
            </a:endParaRPr>
          </a:p>
          <a:p>
            <a:pPr marL="114300" indent="0" algn="just">
              <a:buNone/>
            </a:pPr>
            <a:r>
              <a:rPr lang="en-US" sz="2000" noProof="1">
                <a:solidFill>
                  <a:schemeClr val="tx1"/>
                </a:solidFill>
                <a:latin typeface="Garamond" panose="02020404030301010803" pitchFamily="18" charset="0"/>
              </a:rPr>
              <a:t>“The Hall of Fantasy”: “alas! if reformers would understand the sphere in which their lot is cast, </a:t>
            </a:r>
            <a:r>
              <a:rPr lang="en-US" sz="2000" b="1" noProof="1">
                <a:solidFill>
                  <a:schemeClr val="tx1"/>
                </a:solidFill>
                <a:latin typeface="Garamond" panose="02020404030301010803" pitchFamily="18" charset="0"/>
              </a:rPr>
              <a:t>they must cease to look through pictured windows</a:t>
            </a:r>
            <a:r>
              <a:rPr lang="en-US" sz="2000" noProof="1">
                <a:solidFill>
                  <a:schemeClr val="tx1"/>
                </a:solidFill>
                <a:latin typeface="Garamond" panose="02020404030301010803" pitchFamily="18" charset="0"/>
              </a:rPr>
              <a:t>. Yet they not only use this </a:t>
            </a:r>
            <a:r>
              <a:rPr lang="en-US" sz="2000" b="1" noProof="1">
                <a:solidFill>
                  <a:schemeClr val="tx1"/>
                </a:solidFill>
                <a:latin typeface="Garamond" panose="02020404030301010803" pitchFamily="18" charset="0"/>
              </a:rPr>
              <a:t>medium</a:t>
            </a:r>
            <a:r>
              <a:rPr lang="en-US" sz="2000" noProof="1">
                <a:solidFill>
                  <a:schemeClr val="tx1"/>
                </a:solidFill>
                <a:latin typeface="Garamond" panose="02020404030301010803" pitchFamily="18" charset="0"/>
              </a:rPr>
              <a:t>, but </a:t>
            </a:r>
            <a:r>
              <a:rPr lang="en-US" sz="2000" b="1" noProof="1">
                <a:solidFill>
                  <a:schemeClr val="tx1"/>
                </a:solidFill>
                <a:latin typeface="Garamond" panose="02020404030301010803" pitchFamily="18" charset="0"/>
              </a:rPr>
              <a:t>mistake</a:t>
            </a:r>
            <a:r>
              <a:rPr lang="en-US" sz="2000" noProof="1">
                <a:solidFill>
                  <a:schemeClr val="tx1"/>
                </a:solidFill>
                <a:latin typeface="Garamond" panose="02020404030301010803" pitchFamily="18" charset="0"/>
              </a:rPr>
              <a:t> it for the </a:t>
            </a:r>
            <a:r>
              <a:rPr lang="en-US" sz="2000" b="1" noProof="1">
                <a:solidFill>
                  <a:schemeClr val="tx1"/>
                </a:solidFill>
                <a:latin typeface="Garamond" panose="02020404030301010803" pitchFamily="18" charset="0"/>
              </a:rPr>
              <a:t>whitest sunshine</a:t>
            </a:r>
            <a:r>
              <a:rPr lang="en-US" sz="2000" noProof="1">
                <a:solidFill>
                  <a:schemeClr val="tx1"/>
                </a:solidFill>
                <a:latin typeface="Garamond" panose="02020404030301010803" pitchFamily="18" charset="0"/>
              </a:rPr>
              <a:t>.” (740)</a:t>
            </a:r>
            <a:endParaRPr lang="en-US" sz="2000" u="sng" noProof="1">
              <a:solidFill>
                <a:schemeClr val="tx1"/>
              </a:solidFill>
              <a:latin typeface="Garamond" panose="02020404030301010803" pitchFamily="18" charset="0"/>
              <a:cs typeface="Times New Roman" panose="02020603050405020304" pitchFamily="18" charset="0"/>
            </a:endParaRPr>
          </a:p>
          <a:p>
            <a:pPr marL="114300" indent="0" algn="just">
              <a:buNone/>
            </a:pPr>
            <a:endParaRPr lang="en-US" sz="2000" u="sng" noProof="1">
              <a:solidFill>
                <a:schemeClr val="tx1"/>
              </a:solidFill>
              <a:latin typeface="Garamond" panose="02020404030301010803" pitchFamily="18" charset="0"/>
              <a:cs typeface="Times New Roman" panose="02020603050405020304" pitchFamily="18" charset="0"/>
            </a:endParaRPr>
          </a:p>
          <a:p>
            <a:pPr marL="114300" indent="0" algn="just">
              <a:buNone/>
            </a:pPr>
            <a:r>
              <a:rPr lang="en-US" sz="2000" noProof="1">
                <a:solidFill>
                  <a:schemeClr val="tx1"/>
                </a:solidFill>
                <a:latin typeface="Garamond" panose="02020404030301010803" pitchFamily="18" charset="0"/>
              </a:rPr>
              <a:t>“A Rill from the Town-Pump” : “I pray you, gentlemen, let this fault be amended. Is it decent, think you, </a:t>
            </a:r>
            <a:r>
              <a:rPr lang="en-US" sz="2000" b="1" noProof="1">
                <a:solidFill>
                  <a:schemeClr val="tx1"/>
                </a:solidFill>
                <a:latin typeface="Garamond" panose="02020404030301010803" pitchFamily="18" charset="0"/>
              </a:rPr>
              <a:t>to get tipsy with zeal for temperance</a:t>
            </a:r>
            <a:r>
              <a:rPr lang="en-US" sz="2000" noProof="1">
                <a:solidFill>
                  <a:schemeClr val="tx1"/>
                </a:solidFill>
                <a:latin typeface="Garamond" panose="02020404030301010803" pitchFamily="18" charset="0"/>
              </a:rPr>
              <a:t>, and take up the honorable cause of the Town-Pump, in </a:t>
            </a:r>
            <a:r>
              <a:rPr lang="en-US" sz="2000" b="1" noProof="1">
                <a:solidFill>
                  <a:schemeClr val="tx1"/>
                </a:solidFill>
                <a:latin typeface="Garamond" panose="02020404030301010803" pitchFamily="18" charset="0"/>
              </a:rPr>
              <a:t>the style of a toper fighting for his brandy-bottle</a:t>
            </a:r>
            <a:r>
              <a:rPr lang="en-US" sz="2000" noProof="1">
                <a:solidFill>
                  <a:schemeClr val="tx1"/>
                </a:solidFill>
                <a:latin typeface="Garamond" panose="02020404030301010803" pitchFamily="18" charset="0"/>
              </a:rPr>
              <a:t>?” (313)</a:t>
            </a:r>
          </a:p>
        </p:txBody>
      </p:sp>
    </p:spTree>
    <p:extLst>
      <p:ext uri="{BB962C8B-B14F-4D97-AF65-F5344CB8AC3E}">
        <p14:creationId xmlns:p14="http://schemas.microsoft.com/office/powerpoint/2010/main" val="658932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F71A6B33-85D2-DA7F-1B35-829DF705E564}"/>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97FE8389-4A86-E81F-6195-2F5783B788F5}"/>
              </a:ext>
            </a:extLst>
          </p:cNvPr>
          <p:cNvSpPr txBox="1">
            <a:spLocks noGrp="1"/>
          </p:cNvSpPr>
          <p:nvPr>
            <p:ph type="body" idx="1"/>
          </p:nvPr>
        </p:nvSpPr>
        <p:spPr>
          <a:xfrm>
            <a:off x="128426" y="144929"/>
            <a:ext cx="9015573" cy="5224602"/>
          </a:xfrm>
          <a:prstGeom prst="rect">
            <a:avLst/>
          </a:prstGeom>
        </p:spPr>
        <p:txBody>
          <a:bodyPr spcFirstLastPara="1" wrap="square" lIns="91425" tIns="91425" rIns="91425" bIns="91425" anchor="t" anchorCtr="0">
            <a:noAutofit/>
          </a:bodyPr>
          <a:lstStyle/>
          <a:p>
            <a:pPr marL="0" indent="0" algn="just">
              <a:buNone/>
            </a:pPr>
            <a:r>
              <a:rPr lang="en-US" u="sng" dirty="0">
                <a:solidFill>
                  <a:schemeClr val="tx1"/>
                </a:solidFill>
                <a:latin typeface="Garamond" panose="02020404030301010803" pitchFamily="18" charset="0"/>
                <a:cs typeface="Times New Roman" panose="02020603050405020304" pitchFamily="18" charset="0"/>
              </a:rPr>
              <a:t>1°) L’ivresse de </a:t>
            </a:r>
            <a:r>
              <a:rPr lang="en-US" u="sng" dirty="0" err="1">
                <a:solidFill>
                  <a:schemeClr val="tx1"/>
                </a:solidFill>
                <a:latin typeface="Garamond" panose="02020404030301010803" pitchFamily="18" charset="0"/>
                <a:cs typeface="Times New Roman" panose="02020603050405020304" pitchFamily="18" charset="0"/>
              </a:rPr>
              <a:t>l’eau</a:t>
            </a:r>
            <a:endParaRPr lang="en-US" u="sng" dirty="0">
              <a:solidFill>
                <a:schemeClr val="tx1"/>
              </a:solidFill>
              <a:latin typeface="Garamond" panose="02020404030301010803" pitchFamily="18" charset="0"/>
              <a:cs typeface="Times New Roman" panose="02020603050405020304" pitchFamily="18" charset="0"/>
            </a:endParaRPr>
          </a:p>
          <a:p>
            <a:pPr marL="0" indent="0" algn="just">
              <a:buNone/>
            </a:pPr>
            <a:endParaRPr lang="en-US" sz="800" u="sng" dirty="0">
              <a:solidFill>
                <a:schemeClr val="tx1"/>
              </a:solidFill>
              <a:latin typeface="Garamond" panose="02020404030301010803" pitchFamily="18" charset="0"/>
              <a:cs typeface="Times New Roman" panose="02020603050405020304" pitchFamily="18" charset="0"/>
            </a:endParaRPr>
          </a:p>
          <a:p>
            <a:pPr marL="0" indent="0" algn="just">
              <a:buNone/>
            </a:pPr>
            <a:r>
              <a:rPr lang="en-US" u="sng" noProof="0" dirty="0">
                <a:solidFill>
                  <a:schemeClr val="tx1"/>
                </a:solidFill>
                <a:latin typeface="Garamond" panose="02020404030301010803" pitchFamily="18" charset="0"/>
                <a:cs typeface="Times New Roman" panose="02020603050405020304" pitchFamily="18" charset="0"/>
              </a:rPr>
              <a:t>Emerson, “The Poet” (1844)</a:t>
            </a:r>
            <a:r>
              <a:rPr lang="en-US" noProof="0" dirty="0">
                <a:solidFill>
                  <a:schemeClr val="tx1"/>
                </a:solidFill>
                <a:latin typeface="Garamond" panose="02020404030301010803" pitchFamily="18" charset="0"/>
                <a:cs typeface="Times New Roman" panose="02020603050405020304" pitchFamily="18" charset="0"/>
              </a:rPr>
              <a:t>: “</a:t>
            </a:r>
            <a:r>
              <a:rPr lang="en-US" noProof="0" dirty="0">
                <a:solidFill>
                  <a:schemeClr val="tx1"/>
                </a:solidFill>
                <a:latin typeface="Garamond" panose="02020404030301010803" pitchFamily="18" charset="0"/>
              </a:rPr>
              <a:t>[the poet] should be tipsy with water” (461)</a:t>
            </a:r>
          </a:p>
          <a:p>
            <a:pPr marL="0" indent="0" algn="just">
              <a:buNone/>
            </a:pPr>
            <a:endParaRPr lang="en-US" sz="800" noProof="0" dirty="0">
              <a:solidFill>
                <a:schemeClr val="tx1"/>
              </a:solidFill>
              <a:latin typeface="Garamond" panose="02020404030301010803" pitchFamily="18" charset="0"/>
            </a:endParaRPr>
          </a:p>
          <a:p>
            <a:pPr marL="0" indent="0" algn="just">
              <a:buNone/>
            </a:pPr>
            <a:r>
              <a:rPr lang="en-US" dirty="0">
                <a:solidFill>
                  <a:schemeClr val="tx1"/>
                </a:solidFill>
                <a:latin typeface="Garamond" panose="02020404030301010803" pitchFamily="18" charset="0"/>
              </a:rPr>
              <a:t>“</a:t>
            </a:r>
            <a:r>
              <a:rPr lang="en-US" noProof="0" dirty="0">
                <a:solidFill>
                  <a:schemeClr val="tx1"/>
                </a:solidFill>
                <a:latin typeface="Garamond" panose="02020404030301010803" pitchFamily="18" charset="0"/>
              </a:rPr>
              <a:t>Town Pump”: “Here is the </a:t>
            </a:r>
            <a:r>
              <a:rPr lang="en-US" b="1" noProof="0" dirty="0">
                <a:solidFill>
                  <a:schemeClr val="tx1"/>
                </a:solidFill>
                <a:latin typeface="Garamond" panose="02020404030301010803" pitchFamily="18" charset="0"/>
              </a:rPr>
              <a:t>good liquor</a:t>
            </a:r>
            <a:r>
              <a:rPr lang="en-US" noProof="0" dirty="0">
                <a:solidFill>
                  <a:schemeClr val="tx1"/>
                </a:solidFill>
                <a:latin typeface="Garamond" panose="02020404030301010803" pitchFamily="18" charset="0"/>
              </a:rPr>
              <a:t>! […] Here is the superior stuff! Here is the </a:t>
            </a:r>
            <a:r>
              <a:rPr lang="en-US" b="1" noProof="0" dirty="0">
                <a:solidFill>
                  <a:schemeClr val="tx1"/>
                </a:solidFill>
                <a:latin typeface="Garamond" panose="02020404030301010803" pitchFamily="18" charset="0"/>
              </a:rPr>
              <a:t>unadulterated ale</a:t>
            </a:r>
            <a:r>
              <a:rPr lang="en-US" noProof="0" dirty="0">
                <a:solidFill>
                  <a:schemeClr val="tx1"/>
                </a:solidFill>
                <a:latin typeface="Garamond" panose="02020404030301010803" pitchFamily="18" charset="0"/>
              </a:rPr>
              <a:t>” (308)</a:t>
            </a:r>
          </a:p>
          <a:p>
            <a:pPr marL="0" indent="0" algn="just">
              <a:buNone/>
            </a:pPr>
            <a:endParaRPr lang="en-US" sz="800" u="sng" noProof="0" dirty="0">
              <a:solidFill>
                <a:schemeClr val="tx1"/>
              </a:solidFill>
              <a:latin typeface="Garamond" panose="02020404030301010803" pitchFamily="18" charset="0"/>
              <a:cs typeface="Times New Roman" panose="02020603050405020304" pitchFamily="18" charset="0"/>
            </a:endParaRPr>
          </a:p>
          <a:p>
            <a:pPr marL="0" indent="0" algn="just">
              <a:buNone/>
            </a:pPr>
            <a:r>
              <a:rPr lang="en-US" dirty="0">
                <a:solidFill>
                  <a:schemeClr val="tx1"/>
                </a:solidFill>
                <a:latin typeface="Garamond" panose="02020404030301010803" pitchFamily="18" charset="0"/>
                <a:cs typeface="Times New Roman" panose="02020603050405020304" pitchFamily="18" charset="0"/>
              </a:rPr>
              <a:t>“</a:t>
            </a:r>
            <a:r>
              <a:rPr lang="en-US" noProof="0" dirty="0">
                <a:solidFill>
                  <a:schemeClr val="tx1"/>
                </a:solidFill>
                <a:latin typeface="Garamond" panose="02020404030301010803" pitchFamily="18" charset="0"/>
                <a:cs typeface="Times New Roman" panose="02020603050405020304" pitchFamily="18" charset="0"/>
              </a:rPr>
              <a:t>Dr. Heidegger”: “</a:t>
            </a:r>
            <a:r>
              <a:rPr lang="en-US" noProof="0" dirty="0">
                <a:solidFill>
                  <a:schemeClr val="tx1"/>
                </a:solidFill>
                <a:latin typeface="Garamond" panose="02020404030301010803" pitchFamily="18" charset="0"/>
              </a:rPr>
              <a:t>Colonel Killigrew had wasted his best years, and his health and substance, in the pursuit of </a:t>
            </a:r>
            <a:r>
              <a:rPr lang="en-US" b="1" noProof="0" dirty="0">
                <a:solidFill>
                  <a:schemeClr val="tx1"/>
                </a:solidFill>
                <a:latin typeface="Garamond" panose="02020404030301010803" pitchFamily="18" charset="0"/>
              </a:rPr>
              <a:t>sinful pleasures</a:t>
            </a:r>
            <a:r>
              <a:rPr lang="en-US" noProof="0" dirty="0">
                <a:solidFill>
                  <a:schemeClr val="tx1"/>
                </a:solidFill>
                <a:latin typeface="Garamond" panose="02020404030301010803" pitchFamily="18" charset="0"/>
              </a:rPr>
              <a:t>, which had given birth to a brood of pains, such as the </a:t>
            </a:r>
            <a:r>
              <a:rPr lang="en-US" b="1" noProof="0" dirty="0">
                <a:solidFill>
                  <a:schemeClr val="tx1"/>
                </a:solidFill>
                <a:latin typeface="Garamond" panose="02020404030301010803" pitchFamily="18" charset="0"/>
              </a:rPr>
              <a:t>gout</a:t>
            </a:r>
            <a:r>
              <a:rPr lang="en-US" dirty="0">
                <a:solidFill>
                  <a:schemeClr val="tx1"/>
                </a:solidFill>
                <a:latin typeface="Garamond" panose="02020404030301010803" pitchFamily="18" charset="0"/>
              </a:rPr>
              <a:t>” (138)</a:t>
            </a:r>
            <a:endParaRPr lang="en-US" u="sng" noProof="0" dirty="0">
              <a:solidFill>
                <a:schemeClr val="tx1"/>
              </a:solidFill>
              <a:latin typeface="Garamond" panose="02020404030301010803" pitchFamily="18" charset="0"/>
              <a:cs typeface="Times New Roman" panose="02020603050405020304" pitchFamily="18" charset="0"/>
            </a:endParaRPr>
          </a:p>
          <a:p>
            <a:pPr marL="0" indent="0" algn="just">
              <a:buNone/>
            </a:pPr>
            <a:r>
              <a:rPr lang="en-US" noProof="0" dirty="0">
                <a:solidFill>
                  <a:schemeClr val="tx1"/>
                </a:solidFill>
                <a:latin typeface="Garamond" panose="02020404030301010803" pitchFamily="18" charset="0"/>
                <a:cs typeface="Times New Roman" panose="02020603050405020304" pitchFamily="18" charset="0"/>
              </a:rPr>
              <a:t>// “Town Pump”: “</a:t>
            </a:r>
            <a:r>
              <a:rPr lang="en-US" noProof="0" dirty="0">
                <a:solidFill>
                  <a:schemeClr val="tx1"/>
                </a:solidFill>
                <a:latin typeface="Garamond" panose="02020404030301010803" pitchFamily="18" charset="0"/>
              </a:rPr>
              <a:t>Go draw the cork, tip the decanter; but, when your </a:t>
            </a:r>
            <a:r>
              <a:rPr lang="en-US" b="1" noProof="0" dirty="0">
                <a:solidFill>
                  <a:schemeClr val="tx1"/>
                </a:solidFill>
                <a:latin typeface="Garamond" panose="02020404030301010803" pitchFamily="18" charset="0"/>
              </a:rPr>
              <a:t>great-toe </a:t>
            </a:r>
            <a:r>
              <a:rPr lang="en-US" noProof="0" dirty="0">
                <a:solidFill>
                  <a:schemeClr val="tx1"/>
                </a:solidFill>
                <a:latin typeface="Garamond" panose="02020404030301010803" pitchFamily="18" charset="0"/>
              </a:rPr>
              <a:t>shall set you a-roaring, it will be no affair of mine. […] If gentlemen love the pleasant titillation of the </a:t>
            </a:r>
            <a:r>
              <a:rPr lang="en-US" b="1" noProof="0" dirty="0">
                <a:solidFill>
                  <a:schemeClr val="tx1"/>
                </a:solidFill>
                <a:latin typeface="Garamond" panose="02020404030301010803" pitchFamily="18" charset="0"/>
              </a:rPr>
              <a:t>gout</a:t>
            </a:r>
            <a:r>
              <a:rPr lang="en-US" noProof="0" dirty="0">
                <a:solidFill>
                  <a:schemeClr val="tx1"/>
                </a:solidFill>
                <a:latin typeface="Garamond" panose="02020404030301010803" pitchFamily="18" charset="0"/>
              </a:rPr>
              <a:t>, it is all one to the Town-Pump” (310)</a:t>
            </a:r>
          </a:p>
          <a:p>
            <a:pPr marL="0" indent="0" algn="just">
              <a:buNone/>
            </a:pPr>
            <a:endParaRPr lang="en-US" sz="800" noProof="0" dirty="0">
              <a:solidFill>
                <a:schemeClr val="tx1"/>
              </a:solidFill>
              <a:latin typeface="Garamond" panose="02020404030301010803" pitchFamily="18" charset="0"/>
            </a:endParaRPr>
          </a:p>
          <a:p>
            <a:pPr marL="0" indent="0" algn="just">
              <a:buNone/>
            </a:pPr>
            <a:r>
              <a:rPr lang="en-US" noProof="0" dirty="0">
                <a:solidFill>
                  <a:schemeClr val="tx1"/>
                </a:solidFill>
                <a:latin typeface="Garamond" panose="02020404030301010803" pitchFamily="18" charset="0"/>
              </a:rPr>
              <a:t>“four </a:t>
            </a:r>
            <a:r>
              <a:rPr lang="en-US" b="1" noProof="0" dirty="0" err="1">
                <a:solidFill>
                  <a:schemeClr val="tx1"/>
                </a:solidFill>
                <a:latin typeface="Garamond" panose="02020404030301010803" pitchFamily="18" charset="0"/>
              </a:rPr>
              <a:t>champaigne</a:t>
            </a:r>
            <a:r>
              <a:rPr lang="en-US" noProof="0" dirty="0">
                <a:solidFill>
                  <a:schemeClr val="tx1"/>
                </a:solidFill>
                <a:latin typeface="Garamond" panose="02020404030301010803" pitchFamily="18" charset="0"/>
              </a:rPr>
              <a:t> glasses” (141); “apparently impregnated with </a:t>
            </a:r>
            <a:r>
              <a:rPr lang="en-US" b="1" noProof="0" dirty="0">
                <a:solidFill>
                  <a:schemeClr val="tx1"/>
                </a:solidFill>
                <a:latin typeface="Garamond" panose="02020404030301010803" pitchFamily="18" charset="0"/>
              </a:rPr>
              <a:t>effervescent gas</a:t>
            </a:r>
            <a:r>
              <a:rPr lang="en-US" noProof="0" dirty="0">
                <a:solidFill>
                  <a:schemeClr val="tx1"/>
                </a:solidFill>
                <a:latin typeface="Garamond" panose="02020404030301010803" pitchFamily="18" charset="0"/>
              </a:rPr>
              <a:t>” (141); “not unlike what might have been produced by a </a:t>
            </a:r>
            <a:r>
              <a:rPr lang="en-US" b="1" noProof="0" dirty="0">
                <a:solidFill>
                  <a:schemeClr val="tx1"/>
                </a:solidFill>
                <a:latin typeface="Garamond" panose="02020404030301010803" pitchFamily="18" charset="0"/>
              </a:rPr>
              <a:t>glass of generous wine</a:t>
            </a:r>
            <a:r>
              <a:rPr lang="en-US" noProof="0" dirty="0">
                <a:solidFill>
                  <a:schemeClr val="tx1"/>
                </a:solidFill>
                <a:latin typeface="Garamond" panose="02020404030301010803" pitchFamily="18" charset="0"/>
              </a:rPr>
              <a:t>” (141); “</a:t>
            </a:r>
            <a:r>
              <a:rPr lang="en-US" b="1" noProof="0" dirty="0">
                <a:solidFill>
                  <a:schemeClr val="tx1"/>
                </a:solidFill>
                <a:latin typeface="Garamond" panose="02020404030301010803" pitchFamily="18" charset="0"/>
              </a:rPr>
              <a:t>intoxicating</a:t>
            </a:r>
            <a:r>
              <a:rPr lang="en-US" noProof="0" dirty="0">
                <a:solidFill>
                  <a:schemeClr val="tx1"/>
                </a:solidFill>
                <a:latin typeface="Garamond" panose="02020404030301010803" pitchFamily="18" charset="0"/>
              </a:rPr>
              <a:t> qualities” (142); “</a:t>
            </a:r>
            <a:r>
              <a:rPr lang="en-US" b="1" noProof="0" dirty="0">
                <a:solidFill>
                  <a:schemeClr val="tx1"/>
                </a:solidFill>
                <a:latin typeface="Garamond" panose="02020404030301010803" pitchFamily="18" charset="0"/>
              </a:rPr>
              <a:t>exhilaration</a:t>
            </a:r>
            <a:r>
              <a:rPr lang="en-US" noProof="0" dirty="0">
                <a:solidFill>
                  <a:schemeClr val="tx1"/>
                </a:solidFill>
                <a:latin typeface="Garamond" panose="02020404030301010803" pitchFamily="18" charset="0"/>
              </a:rPr>
              <a:t> of </a:t>
            </a:r>
            <a:r>
              <a:rPr lang="en-US" b="1" noProof="0" dirty="0">
                <a:solidFill>
                  <a:schemeClr val="tx1"/>
                </a:solidFill>
                <a:latin typeface="Garamond" panose="02020404030301010803" pitchFamily="18" charset="0"/>
              </a:rPr>
              <a:t>spirits</a:t>
            </a:r>
            <a:r>
              <a:rPr lang="en-US" noProof="0" dirty="0">
                <a:solidFill>
                  <a:schemeClr val="tx1"/>
                </a:solidFill>
                <a:latin typeface="Garamond" panose="02020404030301010803" pitchFamily="18" charset="0"/>
              </a:rPr>
              <a:t>” (142); “The Water of Youth possessed merely a virtue more </a:t>
            </a:r>
            <a:r>
              <a:rPr lang="en-US" b="1" noProof="0" dirty="0">
                <a:solidFill>
                  <a:schemeClr val="tx1"/>
                </a:solidFill>
                <a:latin typeface="Garamond" panose="02020404030301010803" pitchFamily="18" charset="0"/>
              </a:rPr>
              <a:t>transient</a:t>
            </a:r>
            <a:r>
              <a:rPr lang="en-US" noProof="0" dirty="0">
                <a:solidFill>
                  <a:schemeClr val="tx1"/>
                </a:solidFill>
                <a:latin typeface="Garamond" panose="02020404030301010803" pitchFamily="18" charset="0"/>
              </a:rPr>
              <a:t> than that of wine. The </a:t>
            </a:r>
            <a:r>
              <a:rPr lang="en-US" b="1" noProof="0" dirty="0">
                <a:solidFill>
                  <a:schemeClr val="tx1"/>
                </a:solidFill>
                <a:latin typeface="Garamond" panose="02020404030301010803" pitchFamily="18" charset="0"/>
              </a:rPr>
              <a:t>delirium</a:t>
            </a:r>
            <a:r>
              <a:rPr lang="en-US" noProof="0" dirty="0">
                <a:solidFill>
                  <a:schemeClr val="tx1"/>
                </a:solidFill>
                <a:latin typeface="Garamond" panose="02020404030301010803" pitchFamily="18" charset="0"/>
              </a:rPr>
              <a:t> which it created had </a:t>
            </a:r>
            <a:r>
              <a:rPr lang="en-US" b="1" noProof="0" dirty="0">
                <a:solidFill>
                  <a:schemeClr val="tx1"/>
                </a:solidFill>
                <a:latin typeface="Garamond" panose="02020404030301010803" pitchFamily="18" charset="0"/>
              </a:rPr>
              <a:t>effervesced</a:t>
            </a:r>
            <a:r>
              <a:rPr lang="en-US" noProof="0" dirty="0">
                <a:solidFill>
                  <a:schemeClr val="tx1"/>
                </a:solidFill>
                <a:latin typeface="Garamond" panose="02020404030301010803" pitchFamily="18" charset="0"/>
              </a:rPr>
              <a:t> away” (145)</a:t>
            </a:r>
          </a:p>
          <a:p>
            <a:pPr marL="0" indent="0" algn="just">
              <a:buNone/>
            </a:pPr>
            <a:endParaRPr lang="fr-FR" dirty="0">
              <a:solidFill>
                <a:schemeClr val="tx1"/>
              </a:solidFill>
              <a:latin typeface="Garamond" panose="02020404030301010803" pitchFamily="18" charset="0"/>
            </a:endParaRPr>
          </a:p>
          <a:p>
            <a:pPr marL="0" indent="0" algn="just">
              <a:buNone/>
            </a:pPr>
            <a:endParaRPr lang="en-US" sz="2000" u="sng"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743863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C0D613B7-199A-46C8-A009-562A21941B87}"/>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117766AF-F78F-2E96-26BA-EE5238B54487}"/>
              </a:ext>
            </a:extLst>
          </p:cNvPr>
          <p:cNvSpPr txBox="1">
            <a:spLocks noGrp="1"/>
          </p:cNvSpPr>
          <p:nvPr>
            <p:ph type="body" idx="1"/>
          </p:nvPr>
        </p:nvSpPr>
        <p:spPr>
          <a:xfrm>
            <a:off x="128427" y="0"/>
            <a:ext cx="8887146" cy="5224602"/>
          </a:xfrm>
          <a:prstGeom prst="rect">
            <a:avLst/>
          </a:prstGeom>
        </p:spPr>
        <p:txBody>
          <a:bodyPr spcFirstLastPara="1" wrap="square" lIns="91425" tIns="91425" rIns="91425" bIns="91425" anchor="t" anchorCtr="0">
            <a:noAutofit/>
          </a:bodyPr>
          <a:lstStyle/>
          <a:p>
            <a:pPr marL="0" indent="0" algn="just">
              <a:buNone/>
            </a:pPr>
            <a:endParaRPr lang="en-US" sz="800" u="sng" dirty="0">
              <a:solidFill>
                <a:schemeClr val="tx1"/>
              </a:solidFill>
              <a:latin typeface="Garamond" panose="02020404030301010803" pitchFamily="18" charset="0"/>
              <a:cs typeface="Times New Roman" panose="02020603050405020304" pitchFamily="18" charset="0"/>
            </a:endParaRPr>
          </a:p>
          <a:p>
            <a:pPr marL="0" indent="0" algn="just">
              <a:buNone/>
            </a:pPr>
            <a:r>
              <a:rPr lang="en-US" sz="2000" dirty="0">
                <a:solidFill>
                  <a:schemeClr val="tx1"/>
                </a:solidFill>
                <a:latin typeface="Garamond" panose="02020404030301010803" pitchFamily="18" charset="0"/>
              </a:rPr>
              <a:t>“[</a:t>
            </a:r>
            <a:r>
              <a:rPr lang="en-US" sz="2000" noProof="0" dirty="0">
                <a:solidFill>
                  <a:schemeClr val="tx1"/>
                </a:solidFill>
                <a:latin typeface="Garamond" panose="02020404030301010803" pitchFamily="18" charset="0"/>
              </a:rPr>
              <a:t>they] </a:t>
            </a:r>
            <a:r>
              <a:rPr lang="en-US" sz="2000" b="1" noProof="0" dirty="0">
                <a:solidFill>
                  <a:schemeClr val="tx1"/>
                </a:solidFill>
                <a:latin typeface="Garamond" panose="02020404030301010803" pitchFamily="18" charset="0"/>
              </a:rPr>
              <a:t>fancied</a:t>
            </a:r>
            <a:r>
              <a:rPr lang="en-US" sz="2000" noProof="0" dirty="0">
                <a:solidFill>
                  <a:schemeClr val="tx1"/>
                </a:solidFill>
                <a:latin typeface="Garamond" panose="02020404030301010803" pitchFamily="18" charset="0"/>
              </a:rPr>
              <a:t> that some magic power had really begun to smooth away the deep and sad inscriptions which Father Time had been so long engraving on their brows” (141) ; “Was it </a:t>
            </a:r>
            <a:r>
              <a:rPr lang="en-US" sz="2000" b="1" noProof="0" dirty="0">
                <a:solidFill>
                  <a:schemeClr val="tx1"/>
                </a:solidFill>
                <a:latin typeface="Garamond" panose="02020404030301010803" pitchFamily="18" charset="0"/>
              </a:rPr>
              <a:t>delusion</a:t>
            </a:r>
            <a:r>
              <a:rPr lang="en-US" sz="2000" noProof="0" dirty="0">
                <a:solidFill>
                  <a:schemeClr val="tx1"/>
                </a:solidFill>
                <a:latin typeface="Garamond" panose="02020404030301010803" pitchFamily="18" charset="0"/>
              </a:rPr>
              <a:t>! even while the draft was passing down their throats, it </a:t>
            </a:r>
            <a:r>
              <a:rPr lang="en-US" sz="2000" b="1" noProof="0" dirty="0">
                <a:solidFill>
                  <a:schemeClr val="tx1"/>
                </a:solidFill>
                <a:latin typeface="Garamond" panose="02020404030301010803" pitchFamily="18" charset="0"/>
              </a:rPr>
              <a:t>seemed</a:t>
            </a:r>
            <a:r>
              <a:rPr lang="en-US" sz="2000" noProof="0" dirty="0">
                <a:solidFill>
                  <a:schemeClr val="tx1"/>
                </a:solidFill>
                <a:latin typeface="Garamond" panose="02020404030301010803" pitchFamily="18" charset="0"/>
              </a:rPr>
              <a:t> to have wrought a change on their whole systems” (142); «  the tall mirror </a:t>
            </a:r>
            <a:r>
              <a:rPr lang="en-US" sz="2000" b="1" noProof="0" dirty="0">
                <a:solidFill>
                  <a:schemeClr val="tx1"/>
                </a:solidFill>
                <a:latin typeface="Garamond" panose="02020404030301010803" pitchFamily="18" charset="0"/>
              </a:rPr>
              <a:t>is said</a:t>
            </a:r>
            <a:r>
              <a:rPr lang="en-US" sz="2000" noProof="0" dirty="0">
                <a:solidFill>
                  <a:schemeClr val="tx1"/>
                </a:solidFill>
                <a:latin typeface="Garamond" panose="02020404030301010803" pitchFamily="18" charset="0"/>
              </a:rPr>
              <a:t> to have reflected the figures of the three old gray, withered grand-sires [and] grand-dam” (144)</a:t>
            </a:r>
          </a:p>
          <a:p>
            <a:pPr marL="0" indent="0" algn="just">
              <a:buNone/>
            </a:pPr>
            <a:endParaRPr lang="en-US" sz="1200" noProof="0" dirty="0">
              <a:solidFill>
                <a:schemeClr val="tx1"/>
              </a:solidFill>
              <a:latin typeface="Garamond" panose="02020404030301010803" pitchFamily="18" charset="0"/>
            </a:endParaRPr>
          </a:p>
          <a:p>
            <a:pPr marL="0" indent="0" algn="just">
              <a:buNone/>
            </a:pPr>
            <a:r>
              <a:rPr lang="en-US" sz="2000" dirty="0">
                <a:solidFill>
                  <a:schemeClr val="tx1"/>
                </a:solidFill>
                <a:latin typeface="Garamond" panose="02020404030301010803" pitchFamily="18" charset="0"/>
              </a:rPr>
              <a:t>“They were […] </a:t>
            </a:r>
            <a:r>
              <a:rPr lang="en-US" sz="2000" noProof="0" dirty="0">
                <a:solidFill>
                  <a:schemeClr val="tx1"/>
                </a:solidFill>
                <a:latin typeface="Garamond" panose="02020404030301010803" pitchFamily="18" charset="0"/>
              </a:rPr>
              <a:t>almost </a:t>
            </a:r>
            <a:r>
              <a:rPr lang="en-US" sz="2000" b="1" noProof="0" dirty="0">
                <a:solidFill>
                  <a:schemeClr val="tx1"/>
                </a:solidFill>
                <a:latin typeface="Garamond" panose="02020404030301010803" pitchFamily="18" charset="0"/>
              </a:rPr>
              <a:t>maddened</a:t>
            </a:r>
            <a:r>
              <a:rPr lang="en-US" sz="2000" noProof="0" dirty="0">
                <a:solidFill>
                  <a:schemeClr val="tx1"/>
                </a:solidFill>
                <a:latin typeface="Garamond" panose="02020404030301010803" pitchFamily="18" charset="0"/>
              </a:rPr>
              <a:t> with the exuberant </a:t>
            </a:r>
            <a:r>
              <a:rPr lang="en-US" sz="2000" noProof="0" dirty="0" err="1">
                <a:solidFill>
                  <a:schemeClr val="tx1"/>
                </a:solidFill>
                <a:latin typeface="Garamond" panose="02020404030301010803" pitchFamily="18" charset="0"/>
              </a:rPr>
              <a:t>frolicksomeness</a:t>
            </a:r>
            <a:r>
              <a:rPr lang="en-US" sz="2000" noProof="0" dirty="0">
                <a:solidFill>
                  <a:schemeClr val="tx1"/>
                </a:solidFill>
                <a:latin typeface="Garamond" panose="02020404030301010803" pitchFamily="18" charset="0"/>
              </a:rPr>
              <a:t> of their years”; “They all </a:t>
            </a:r>
            <a:r>
              <a:rPr lang="en-US" sz="2000" b="1" noProof="0" dirty="0">
                <a:solidFill>
                  <a:schemeClr val="tx1"/>
                </a:solidFill>
                <a:latin typeface="Garamond" panose="02020404030301010803" pitchFamily="18" charset="0"/>
              </a:rPr>
              <a:t>shouted </a:t>
            </a:r>
            <a:r>
              <a:rPr lang="en-US" sz="2000" noProof="0" dirty="0">
                <a:solidFill>
                  <a:schemeClr val="tx1"/>
                </a:solidFill>
                <a:latin typeface="Garamond" panose="02020404030301010803" pitchFamily="18" charset="0"/>
              </a:rPr>
              <a:t>mirthfully” (144); “</a:t>
            </a:r>
            <a:r>
              <a:rPr lang="en-US" sz="2000" b="1" noProof="0" dirty="0">
                <a:solidFill>
                  <a:schemeClr val="tx1"/>
                </a:solidFill>
                <a:latin typeface="Garamond" panose="02020404030301010803" pitchFamily="18" charset="0"/>
              </a:rPr>
              <a:t>inflamed</a:t>
            </a:r>
            <a:r>
              <a:rPr lang="en-US" sz="2000" noProof="0" dirty="0">
                <a:solidFill>
                  <a:schemeClr val="tx1"/>
                </a:solidFill>
                <a:latin typeface="Garamond" panose="02020404030301010803" pitchFamily="18" charset="0"/>
              </a:rPr>
              <a:t> by </a:t>
            </a:r>
            <a:r>
              <a:rPr lang="en-US" sz="2000" b="1" noProof="0" dirty="0">
                <a:solidFill>
                  <a:schemeClr val="tx1"/>
                </a:solidFill>
                <a:latin typeface="Garamond" panose="02020404030301010803" pitchFamily="18" charset="0"/>
              </a:rPr>
              <a:t>madness</a:t>
            </a:r>
            <a:r>
              <a:rPr lang="en-US" sz="2000" dirty="0">
                <a:solidFill>
                  <a:schemeClr val="tx1"/>
                </a:solidFill>
                <a:latin typeface="Garamond" panose="02020404030301010803" pitchFamily="18" charset="0"/>
              </a:rPr>
              <a:t>” (144)</a:t>
            </a:r>
            <a:endParaRPr lang="en-US" sz="2000" noProof="0" dirty="0">
              <a:solidFill>
                <a:schemeClr val="tx1"/>
              </a:solidFill>
              <a:latin typeface="Garamond" panose="02020404030301010803" pitchFamily="18" charset="0"/>
            </a:endParaRPr>
          </a:p>
          <a:p>
            <a:pPr marL="0" indent="0" algn="just">
              <a:buNone/>
            </a:pPr>
            <a:endParaRPr lang="en-US" sz="1200" noProof="0" dirty="0">
              <a:solidFill>
                <a:schemeClr val="tx1"/>
              </a:solidFill>
              <a:latin typeface="Garamond" panose="02020404030301010803" pitchFamily="18" charset="0"/>
            </a:endParaRPr>
          </a:p>
          <a:p>
            <a:pPr marL="0" indent="0" algn="just">
              <a:buNone/>
            </a:pPr>
            <a:r>
              <a:rPr lang="en-US" sz="2000" noProof="0" dirty="0">
                <a:solidFill>
                  <a:schemeClr val="tx1"/>
                </a:solidFill>
                <a:latin typeface="Garamond" panose="02020404030301010803" pitchFamily="18" charset="0"/>
              </a:rPr>
              <a:t>“if the fountain gushed at my very doorstep, I would not stoop to bathe my lips in it--no, though its </a:t>
            </a:r>
            <a:r>
              <a:rPr lang="en-US" sz="2000" b="1" noProof="0" dirty="0">
                <a:solidFill>
                  <a:schemeClr val="tx1"/>
                </a:solidFill>
                <a:latin typeface="Garamond" panose="02020404030301010803" pitchFamily="18" charset="0"/>
              </a:rPr>
              <a:t>delirium</a:t>
            </a:r>
            <a:r>
              <a:rPr lang="en-US" sz="2000" noProof="0" dirty="0">
                <a:solidFill>
                  <a:schemeClr val="tx1"/>
                </a:solidFill>
                <a:latin typeface="Garamond" panose="02020404030301010803" pitchFamily="18" charset="0"/>
              </a:rPr>
              <a:t> were for years instead of moments. Such is the lesson ye have taught me!” (145)</a:t>
            </a:r>
          </a:p>
          <a:p>
            <a:pPr marL="0" indent="0" algn="just">
              <a:buNone/>
            </a:pPr>
            <a:endParaRPr lang="en-US" sz="1200" noProof="0" dirty="0">
              <a:solidFill>
                <a:schemeClr val="tx1"/>
              </a:solidFill>
              <a:latin typeface="Garamond" panose="02020404030301010803" pitchFamily="18" charset="0"/>
            </a:endParaRPr>
          </a:p>
          <a:p>
            <a:pPr marL="0" indent="0" algn="just">
              <a:buNone/>
            </a:pPr>
            <a:r>
              <a:rPr lang="en-US" sz="2000" noProof="0" dirty="0">
                <a:solidFill>
                  <a:schemeClr val="tx1"/>
                </a:solidFill>
                <a:latin typeface="Garamond" panose="02020404030301010803" pitchFamily="18" charset="0"/>
              </a:rPr>
              <a:t>Cf “The Man of Adamant”: “</a:t>
            </a:r>
            <a:r>
              <a:rPr lang="en-US" sz="2000" b="1" noProof="0" dirty="0">
                <a:solidFill>
                  <a:schemeClr val="tx1"/>
                </a:solidFill>
                <a:latin typeface="Garamond" panose="02020404030301010803" pitchFamily="18" charset="0"/>
              </a:rPr>
              <a:t>drinking</a:t>
            </a:r>
            <a:r>
              <a:rPr lang="en-US" sz="2000" noProof="0" dirty="0">
                <a:solidFill>
                  <a:schemeClr val="tx1"/>
                </a:solidFill>
                <a:latin typeface="Garamond" panose="02020404030301010803" pitchFamily="18" charset="0"/>
              </a:rPr>
              <a:t> his own destruction” (134)</a:t>
            </a:r>
          </a:p>
          <a:p>
            <a:pPr marL="0" indent="0" algn="just">
              <a:buNone/>
            </a:pPr>
            <a:endParaRPr lang="en-US" sz="2000" u="sng"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680812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E32F1367-604A-9ADA-4B0C-D2284FB5CC6D}"/>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CA83DFAD-F517-3507-915C-766831300F60}"/>
              </a:ext>
            </a:extLst>
          </p:cNvPr>
          <p:cNvSpPr txBox="1">
            <a:spLocks noGrp="1"/>
          </p:cNvSpPr>
          <p:nvPr>
            <p:ph type="body" idx="1"/>
          </p:nvPr>
        </p:nvSpPr>
        <p:spPr>
          <a:xfrm>
            <a:off x="59820" y="0"/>
            <a:ext cx="9084180" cy="5143500"/>
          </a:xfrm>
          <a:prstGeom prst="rect">
            <a:avLst/>
          </a:prstGeom>
        </p:spPr>
        <p:txBody>
          <a:bodyPr spcFirstLastPara="1" wrap="square" lIns="91425" tIns="91425" rIns="91425" bIns="91425" anchor="t" anchorCtr="0">
            <a:noAutofit/>
          </a:bodyPr>
          <a:lstStyle/>
          <a:p>
            <a:pPr marL="0" lvl="0" indent="0" algn="just">
              <a:buNone/>
            </a:pPr>
            <a:r>
              <a:rPr lang="fr-FR" b="1" u="sng" dirty="0">
                <a:solidFill>
                  <a:schemeClr val="tx1"/>
                </a:solidFill>
                <a:latin typeface="Garamond" panose="02020404030301010803" pitchFamily="18" charset="0"/>
                <a:cs typeface="Times New Roman" panose="02020603050405020304" pitchFamily="18" charset="0"/>
              </a:rPr>
              <a:t>L’intempérance sans alcool</a:t>
            </a:r>
            <a:endParaRPr lang="en-US" b="1" u="sng" dirty="0">
              <a:solidFill>
                <a:schemeClr val="tx1"/>
              </a:solidFill>
              <a:latin typeface="Garamond" panose="02020404030301010803" pitchFamily="18" charset="0"/>
              <a:cs typeface="Times New Roman" panose="02020603050405020304" pitchFamily="18" charset="0"/>
            </a:endParaRPr>
          </a:p>
          <a:p>
            <a:pPr marL="0" lvl="0" indent="0" algn="just">
              <a:buNone/>
            </a:pPr>
            <a:endParaRPr lang="fr-FR" sz="1200" dirty="0">
              <a:solidFill>
                <a:schemeClr val="tx1"/>
              </a:solidFill>
              <a:latin typeface="Garamond" panose="02020404030301010803" pitchFamily="18" charset="0"/>
            </a:endParaRPr>
          </a:p>
          <a:p>
            <a:pPr marL="0" lvl="0" indent="0" algn="just">
              <a:buNone/>
            </a:pPr>
            <a:r>
              <a:rPr lang="en-US" sz="2000" noProof="1">
                <a:solidFill>
                  <a:schemeClr val="tx1"/>
                </a:solidFill>
                <a:latin typeface="Garamond" panose="02020404030301010803" pitchFamily="18" charset="0"/>
              </a:rPr>
              <a:t>“Major Molineux”: “Soon, however, a </a:t>
            </a:r>
            <a:r>
              <a:rPr lang="en-US" sz="2000" b="1" noProof="1">
                <a:solidFill>
                  <a:schemeClr val="tx1"/>
                </a:solidFill>
                <a:latin typeface="Garamond" panose="02020404030301010803" pitchFamily="18" charset="0"/>
              </a:rPr>
              <a:t>bewildering excitement </a:t>
            </a:r>
            <a:r>
              <a:rPr lang="en-US" sz="2000" noProof="1">
                <a:solidFill>
                  <a:schemeClr val="tx1"/>
                </a:solidFill>
                <a:latin typeface="Garamond" panose="02020404030301010803" pitchFamily="18" charset="0"/>
              </a:rPr>
              <a:t>began to seize upon his mind; the preceding adventures of the night, the unexpected appearance of the crowd, the torches, the confused din and the hush that followed, the spectre of his kinsman reviled by that great multitude,—all this, and, more than all, a perception of tremendous ridicule in the whole scene, affected him with a sort of </a:t>
            </a:r>
            <a:r>
              <a:rPr lang="en-US" sz="2000" b="1" noProof="1">
                <a:solidFill>
                  <a:schemeClr val="tx1"/>
                </a:solidFill>
                <a:latin typeface="Garamond" panose="02020404030301010803" pitchFamily="18" charset="0"/>
              </a:rPr>
              <a:t>mental inebriety</a:t>
            </a:r>
            <a:r>
              <a:rPr lang="en-US" sz="2000" noProof="1">
                <a:solidFill>
                  <a:schemeClr val="tx1"/>
                </a:solidFill>
                <a:latin typeface="Garamond" panose="02020404030301010803" pitchFamily="18" charset="0"/>
              </a:rPr>
              <a:t>.” (18)</a:t>
            </a:r>
          </a:p>
          <a:p>
            <a:pPr marL="0" lvl="0" indent="0" algn="just">
              <a:buNone/>
            </a:pPr>
            <a:endParaRPr lang="en-US" sz="1200" noProof="1">
              <a:solidFill>
                <a:schemeClr val="tx1"/>
              </a:solidFill>
              <a:latin typeface="Garamond" panose="02020404030301010803" pitchFamily="18" charset="0"/>
            </a:endParaRPr>
          </a:p>
          <a:p>
            <a:pPr marL="0" lvl="0" indent="0" algn="just">
              <a:buNone/>
            </a:pPr>
            <a:r>
              <a:rPr lang="en-US" sz="2000" noProof="1">
                <a:solidFill>
                  <a:schemeClr val="tx1"/>
                </a:solidFill>
                <a:latin typeface="Garamond" panose="02020404030301010803" pitchFamily="18" charset="0"/>
              </a:rPr>
              <a:t>“The Birthmark”: elixir de vie = </a:t>
            </a:r>
            <a:r>
              <a:rPr lang="en-US" sz="2000" b="1" noProof="1">
                <a:solidFill>
                  <a:schemeClr val="tx1"/>
                </a:solidFill>
                <a:latin typeface="Garamond" panose="02020404030301010803" pitchFamily="18" charset="0"/>
              </a:rPr>
              <a:t>eau</a:t>
            </a:r>
            <a:r>
              <a:rPr lang="en-US" sz="2000" noProof="1">
                <a:solidFill>
                  <a:schemeClr val="tx1"/>
                </a:solidFill>
                <a:latin typeface="Garamond" panose="02020404030301010803" pitchFamily="18" charset="0"/>
              </a:rPr>
              <a:t> (“a </a:t>
            </a:r>
            <a:r>
              <a:rPr lang="en-US" sz="2000" b="1" noProof="1">
                <a:solidFill>
                  <a:schemeClr val="tx1"/>
                </a:solidFill>
                <a:latin typeface="Garamond" panose="02020404030301010803" pitchFamily="18" charset="0"/>
              </a:rPr>
              <a:t>liquor</a:t>
            </a:r>
            <a:r>
              <a:rPr lang="en-US" sz="2000" noProof="1">
                <a:solidFill>
                  <a:schemeClr val="tx1"/>
                </a:solidFill>
                <a:latin typeface="Garamond" panose="02020404030301010803" pitchFamily="18" charset="0"/>
              </a:rPr>
              <a:t> colorless as </a:t>
            </a:r>
            <a:r>
              <a:rPr lang="en-US" sz="2000" b="1" noProof="1">
                <a:solidFill>
                  <a:schemeClr val="tx1"/>
                </a:solidFill>
                <a:latin typeface="Garamond" panose="02020404030301010803" pitchFamily="18" charset="0"/>
              </a:rPr>
              <a:t>water</a:t>
            </a:r>
            <a:r>
              <a:rPr lang="en-US" sz="2000" noProof="1">
                <a:solidFill>
                  <a:schemeClr val="tx1"/>
                </a:solidFill>
                <a:latin typeface="Garamond" panose="02020404030301010803" pitchFamily="18" charset="0"/>
              </a:rPr>
              <a:t>, but bright enough to be the draught of immortality,” 163; “Methinks it is like </a:t>
            </a:r>
            <a:r>
              <a:rPr lang="en-US" sz="2000" b="1" noProof="1">
                <a:solidFill>
                  <a:schemeClr val="tx1"/>
                </a:solidFill>
                <a:latin typeface="Garamond" panose="02020404030301010803" pitchFamily="18" charset="0"/>
              </a:rPr>
              <a:t>water</a:t>
            </a:r>
            <a:r>
              <a:rPr lang="en-US" sz="2000" noProof="1">
                <a:solidFill>
                  <a:schemeClr val="tx1"/>
                </a:solidFill>
                <a:latin typeface="Garamond" panose="02020404030301010803" pitchFamily="18" charset="0"/>
              </a:rPr>
              <a:t> from a heavenly fountain,” 164) et </a:t>
            </a:r>
            <a:r>
              <a:rPr lang="en-US" sz="2000" b="1" noProof="1">
                <a:solidFill>
                  <a:schemeClr val="tx1"/>
                </a:solidFill>
                <a:latin typeface="Garamond" panose="02020404030301010803" pitchFamily="18" charset="0"/>
              </a:rPr>
              <a:t>poison</a:t>
            </a:r>
            <a:r>
              <a:rPr lang="en-US" sz="2000" noProof="1">
                <a:solidFill>
                  <a:schemeClr val="tx1"/>
                </a:solidFill>
                <a:latin typeface="Garamond" panose="02020404030301010803" pitchFamily="18" charset="0"/>
              </a:rPr>
              <a:t> (“It is the most precious </a:t>
            </a:r>
            <a:r>
              <a:rPr lang="en-US" sz="2000" b="1" noProof="1">
                <a:solidFill>
                  <a:schemeClr val="tx1"/>
                </a:solidFill>
                <a:latin typeface="Garamond" panose="02020404030301010803" pitchFamily="18" charset="0"/>
              </a:rPr>
              <a:t>poison</a:t>
            </a:r>
            <a:r>
              <a:rPr lang="en-US" sz="2000" noProof="1">
                <a:solidFill>
                  <a:schemeClr val="tx1"/>
                </a:solidFill>
                <a:latin typeface="Garamond" panose="02020404030301010803" pitchFamily="18" charset="0"/>
              </a:rPr>
              <a:t> that ever was concocted in this world. By its aid I could apportion the lifetime of any mortal at whom you might point your finger. The </a:t>
            </a:r>
            <a:r>
              <a:rPr lang="en-US" sz="2000" b="1" noProof="1">
                <a:solidFill>
                  <a:schemeClr val="tx1"/>
                </a:solidFill>
                <a:latin typeface="Garamond" panose="02020404030301010803" pitchFamily="18" charset="0"/>
              </a:rPr>
              <a:t>strength of the dose </a:t>
            </a:r>
            <a:r>
              <a:rPr lang="en-US" sz="2000" noProof="1">
                <a:solidFill>
                  <a:schemeClr val="tx1"/>
                </a:solidFill>
                <a:latin typeface="Garamond" panose="02020404030301010803" pitchFamily="18" charset="0"/>
              </a:rPr>
              <a:t>would determine whether he were to linger out years, or drop dead in the midst of a breath.” (159) // </a:t>
            </a:r>
            <a:r>
              <a:rPr lang="en-US" sz="2000" b="1" noProof="1">
                <a:solidFill>
                  <a:schemeClr val="tx1"/>
                </a:solidFill>
                <a:latin typeface="Garamond" panose="02020404030301010803" pitchFamily="18" charset="0"/>
              </a:rPr>
              <a:t>Homéopathie</a:t>
            </a:r>
            <a:r>
              <a:rPr lang="en-US" sz="2000" noProof="1">
                <a:solidFill>
                  <a:schemeClr val="tx1"/>
                </a:solidFill>
                <a:latin typeface="Garamond" panose="02020404030301010803" pitchFamily="18" charset="0"/>
              </a:rPr>
              <a:t> aux US antebellum (Cf Caroline Hildebrand)</a:t>
            </a:r>
          </a:p>
        </p:txBody>
      </p:sp>
    </p:spTree>
    <p:extLst>
      <p:ext uri="{BB962C8B-B14F-4D97-AF65-F5344CB8AC3E}">
        <p14:creationId xmlns:p14="http://schemas.microsoft.com/office/powerpoint/2010/main" val="2416302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89950C11-EA67-D986-ABE2-7D2410A2AB9B}"/>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39745912-2F2F-D009-54BA-7606C8D75486}"/>
              </a:ext>
            </a:extLst>
          </p:cNvPr>
          <p:cNvSpPr txBox="1">
            <a:spLocks noGrp="1"/>
          </p:cNvSpPr>
          <p:nvPr>
            <p:ph type="body" idx="1"/>
          </p:nvPr>
        </p:nvSpPr>
        <p:spPr>
          <a:xfrm>
            <a:off x="0" y="-122417"/>
            <a:ext cx="9084180" cy="5410409"/>
          </a:xfrm>
          <a:prstGeom prst="rect">
            <a:avLst/>
          </a:prstGeom>
        </p:spPr>
        <p:txBody>
          <a:bodyPr spcFirstLastPara="1" wrap="square" lIns="91425" tIns="91425" rIns="91425" bIns="91425" anchor="t" anchorCtr="0">
            <a:noAutofit/>
          </a:bodyPr>
          <a:lstStyle/>
          <a:p>
            <a:pPr marL="0" lvl="0" indent="0" algn="just">
              <a:buNone/>
            </a:pPr>
            <a:r>
              <a:rPr lang="en-US" sz="1700" b="1" u="sng" noProof="0" dirty="0" err="1">
                <a:solidFill>
                  <a:schemeClr val="tx1"/>
                </a:solidFill>
                <a:latin typeface="Garamond" panose="02020404030301010803" pitchFamily="18" charset="0"/>
                <a:cs typeface="Times New Roman" panose="02020603050405020304" pitchFamily="18" charset="0"/>
              </a:rPr>
              <a:t>L’intempérance</a:t>
            </a:r>
            <a:r>
              <a:rPr lang="en-US" sz="1700" b="1" u="sng" noProof="0" dirty="0">
                <a:solidFill>
                  <a:schemeClr val="tx1"/>
                </a:solidFill>
                <a:latin typeface="Garamond" panose="02020404030301010803" pitchFamily="18" charset="0"/>
                <a:cs typeface="Times New Roman" panose="02020603050405020304" pitchFamily="18" charset="0"/>
              </a:rPr>
              <a:t> sans </a:t>
            </a:r>
            <a:r>
              <a:rPr lang="en-US" sz="1700" b="1" u="sng" noProof="0" dirty="0" err="1">
                <a:solidFill>
                  <a:schemeClr val="tx1"/>
                </a:solidFill>
                <a:latin typeface="Garamond" panose="02020404030301010803" pitchFamily="18" charset="0"/>
                <a:cs typeface="Times New Roman" panose="02020603050405020304" pitchFamily="18" charset="0"/>
              </a:rPr>
              <a:t>alcool</a:t>
            </a:r>
            <a:endParaRPr lang="en-US" sz="1700" b="1" u="sng" noProof="0" dirty="0">
              <a:solidFill>
                <a:schemeClr val="tx1"/>
              </a:solidFill>
              <a:latin typeface="Garamond" panose="02020404030301010803" pitchFamily="18" charset="0"/>
              <a:cs typeface="Times New Roman" panose="02020603050405020304" pitchFamily="18" charset="0"/>
            </a:endParaRPr>
          </a:p>
          <a:p>
            <a:pPr marL="0" lvl="0" indent="0" algn="just">
              <a:buNone/>
            </a:pPr>
            <a:r>
              <a:rPr lang="en-US" sz="1700" dirty="0">
                <a:solidFill>
                  <a:schemeClr val="tx1"/>
                </a:solidFill>
                <a:latin typeface="Garamond" panose="02020404030301010803" pitchFamily="18" charset="0"/>
              </a:rPr>
              <a:t>“</a:t>
            </a:r>
            <a:r>
              <a:rPr lang="en-US" sz="1700" noProof="0" dirty="0">
                <a:solidFill>
                  <a:schemeClr val="tx1"/>
                </a:solidFill>
                <a:latin typeface="Garamond" panose="02020404030301010803" pitchFamily="18" charset="0"/>
              </a:rPr>
              <a:t>Ethan Brand”:  “‘Leave me,’ he said bitterly, ‘ye </a:t>
            </a:r>
            <a:r>
              <a:rPr lang="en-US" sz="1700" b="1" noProof="0" dirty="0">
                <a:solidFill>
                  <a:schemeClr val="tx1"/>
                </a:solidFill>
                <a:latin typeface="Garamond" panose="02020404030301010803" pitchFamily="18" charset="0"/>
              </a:rPr>
              <a:t>brute beasts</a:t>
            </a:r>
            <a:r>
              <a:rPr lang="en-US" sz="1700" noProof="0" dirty="0">
                <a:solidFill>
                  <a:schemeClr val="tx1"/>
                </a:solidFill>
                <a:latin typeface="Garamond" panose="02020404030301010803" pitchFamily="18" charset="0"/>
              </a:rPr>
              <a:t>, that have made yourselves so, </a:t>
            </a:r>
            <a:r>
              <a:rPr lang="en-US" sz="1700" b="1" noProof="0" dirty="0" err="1">
                <a:solidFill>
                  <a:schemeClr val="tx1"/>
                </a:solidFill>
                <a:latin typeface="Garamond" panose="02020404030301010803" pitchFamily="18" charset="0"/>
              </a:rPr>
              <a:t>shrivelling</a:t>
            </a:r>
            <a:r>
              <a:rPr lang="en-US" sz="1700" b="1" noProof="0" dirty="0">
                <a:solidFill>
                  <a:schemeClr val="tx1"/>
                </a:solidFill>
                <a:latin typeface="Garamond" panose="02020404030301010803" pitchFamily="18" charset="0"/>
              </a:rPr>
              <a:t> up your souls with fiery liquors</a:t>
            </a:r>
            <a:r>
              <a:rPr lang="en-US" sz="1700" noProof="0" dirty="0">
                <a:solidFill>
                  <a:schemeClr val="tx1"/>
                </a:solidFill>
                <a:latin typeface="Garamond" panose="02020404030301010803" pitchFamily="18" charset="0"/>
              </a:rPr>
              <a:t>!’</a:t>
            </a:r>
          </a:p>
          <a:p>
            <a:pPr marL="0" lvl="0" indent="0" algn="just">
              <a:buNone/>
            </a:pPr>
            <a:r>
              <a:rPr lang="en-US" sz="1700" dirty="0">
                <a:solidFill>
                  <a:schemeClr val="tx1"/>
                </a:solidFill>
                <a:latin typeface="Garamond" panose="02020404030301010803" pitchFamily="18" charset="0"/>
              </a:rPr>
              <a:t>‘</a:t>
            </a:r>
            <a:r>
              <a:rPr lang="en-US" sz="1700" noProof="0" dirty="0">
                <a:solidFill>
                  <a:schemeClr val="tx1"/>
                </a:solidFill>
                <a:latin typeface="Garamond" panose="02020404030301010803" pitchFamily="18" charset="0"/>
              </a:rPr>
              <a:t>Why, you </a:t>
            </a:r>
            <a:r>
              <a:rPr lang="en-US" sz="1700" b="1" noProof="0" dirty="0">
                <a:solidFill>
                  <a:schemeClr val="tx1"/>
                </a:solidFill>
                <a:latin typeface="Garamond" panose="02020404030301010803" pitchFamily="18" charset="0"/>
              </a:rPr>
              <a:t>uncivil</a:t>
            </a:r>
            <a:r>
              <a:rPr lang="en-US" sz="1700" noProof="0" dirty="0">
                <a:solidFill>
                  <a:schemeClr val="tx1"/>
                </a:solidFill>
                <a:latin typeface="Garamond" panose="02020404030301010803" pitchFamily="18" charset="0"/>
              </a:rPr>
              <a:t> scoundrel,’ cried the fierce doctor, ‘is that the way you respond to the </a:t>
            </a:r>
            <a:r>
              <a:rPr lang="en-US" sz="1700" b="1" noProof="0" dirty="0">
                <a:solidFill>
                  <a:schemeClr val="tx1"/>
                </a:solidFill>
                <a:latin typeface="Garamond" panose="02020404030301010803" pitchFamily="18" charset="0"/>
              </a:rPr>
              <a:t>kindness of your best friends</a:t>
            </a:r>
            <a:r>
              <a:rPr lang="en-US" sz="1700" noProof="0" dirty="0">
                <a:solidFill>
                  <a:schemeClr val="tx1"/>
                </a:solidFill>
                <a:latin typeface="Garamond" panose="02020404030301010803" pitchFamily="18" charset="0"/>
              </a:rPr>
              <a:t>?’” (261)</a:t>
            </a:r>
          </a:p>
          <a:p>
            <a:pPr marL="0" lvl="0" indent="0" algn="just">
              <a:buNone/>
            </a:pPr>
            <a:endParaRPr lang="en-US" sz="700" noProof="0" dirty="0">
              <a:solidFill>
                <a:schemeClr val="tx1"/>
              </a:solidFill>
              <a:latin typeface="Garamond" panose="02020404030301010803" pitchFamily="18" charset="0"/>
            </a:endParaRPr>
          </a:p>
          <a:p>
            <a:pPr marL="0" lvl="0" indent="0" algn="just">
              <a:buNone/>
            </a:pPr>
            <a:r>
              <a:rPr lang="en-US" sz="1700" dirty="0">
                <a:solidFill>
                  <a:schemeClr val="tx1"/>
                </a:solidFill>
                <a:latin typeface="Garamond" panose="02020404030301010803" pitchFamily="18" charset="0"/>
              </a:rPr>
              <a:t>“The whole question on which he had exhausted life, and more than life, looked like a </a:t>
            </a:r>
            <a:r>
              <a:rPr lang="en-US" sz="1700" b="1" dirty="0">
                <a:solidFill>
                  <a:schemeClr val="tx1"/>
                </a:solidFill>
                <a:latin typeface="Garamond" panose="02020404030301010803" pitchFamily="18" charset="0"/>
              </a:rPr>
              <a:t>delusion</a:t>
            </a:r>
            <a:r>
              <a:rPr lang="en-US" sz="1700" dirty="0">
                <a:solidFill>
                  <a:schemeClr val="tx1"/>
                </a:solidFill>
                <a:latin typeface="Garamond" panose="02020404030301010803" pitchFamily="18" charset="0"/>
              </a:rPr>
              <a:t>.” (261)</a:t>
            </a:r>
            <a:endParaRPr lang="en-US" sz="1700" noProof="0" dirty="0">
              <a:solidFill>
                <a:schemeClr val="tx1"/>
              </a:solidFill>
              <a:latin typeface="Garamond" panose="02020404030301010803" pitchFamily="18" charset="0"/>
            </a:endParaRPr>
          </a:p>
          <a:p>
            <a:pPr marL="0" lvl="0" indent="0" algn="just">
              <a:buNone/>
            </a:pPr>
            <a:endParaRPr lang="en-US" sz="700" noProof="0" dirty="0">
              <a:solidFill>
                <a:schemeClr val="tx1"/>
              </a:solidFill>
              <a:latin typeface="Garamond" panose="02020404030301010803" pitchFamily="18" charset="0"/>
            </a:endParaRPr>
          </a:p>
          <a:p>
            <a:pPr marL="0" lvl="0" indent="0" algn="just">
              <a:buNone/>
            </a:pPr>
            <a:r>
              <a:rPr lang="en-US" sz="1700" noProof="0" dirty="0">
                <a:solidFill>
                  <a:schemeClr val="tx1"/>
                </a:solidFill>
                <a:latin typeface="Garamond" panose="02020404030301010803" pitchFamily="18" charset="0"/>
              </a:rPr>
              <a:t>“But where was the </a:t>
            </a:r>
            <a:r>
              <a:rPr lang="en-US" sz="1700" b="1" noProof="0" dirty="0">
                <a:solidFill>
                  <a:schemeClr val="tx1"/>
                </a:solidFill>
                <a:latin typeface="Garamond" panose="02020404030301010803" pitchFamily="18" charset="0"/>
              </a:rPr>
              <a:t>heart</a:t>
            </a:r>
            <a:r>
              <a:rPr lang="en-US" sz="1700" noProof="0" dirty="0">
                <a:solidFill>
                  <a:schemeClr val="tx1"/>
                </a:solidFill>
                <a:latin typeface="Garamond" panose="02020404030301010803" pitchFamily="18" charset="0"/>
              </a:rPr>
              <a:t>? That, indeed, had </a:t>
            </a:r>
            <a:r>
              <a:rPr lang="en-US" sz="1700" b="1" noProof="0" dirty="0">
                <a:solidFill>
                  <a:schemeClr val="tx1"/>
                </a:solidFill>
                <a:latin typeface="Garamond" panose="02020404030301010803" pitchFamily="18" charset="0"/>
              </a:rPr>
              <a:t>withered</a:t>
            </a:r>
            <a:r>
              <a:rPr lang="en-US" sz="1700" noProof="0" dirty="0">
                <a:solidFill>
                  <a:schemeClr val="tx1"/>
                </a:solidFill>
                <a:latin typeface="Garamond" panose="02020404030301010803" pitchFamily="18" charset="0"/>
              </a:rPr>
              <a:t>,—had </a:t>
            </a:r>
            <a:r>
              <a:rPr lang="en-US" sz="1700" b="1" noProof="0" dirty="0">
                <a:solidFill>
                  <a:schemeClr val="tx1"/>
                </a:solidFill>
                <a:latin typeface="Garamond" panose="02020404030301010803" pitchFamily="18" charset="0"/>
              </a:rPr>
              <a:t>contracted</a:t>
            </a:r>
            <a:r>
              <a:rPr lang="en-US" sz="1700" noProof="0" dirty="0">
                <a:solidFill>
                  <a:schemeClr val="tx1"/>
                </a:solidFill>
                <a:latin typeface="Garamond" panose="02020404030301010803" pitchFamily="18" charset="0"/>
              </a:rPr>
              <a:t>,—had </a:t>
            </a:r>
            <a:r>
              <a:rPr lang="en-US" sz="1700" b="1" noProof="0" dirty="0">
                <a:solidFill>
                  <a:schemeClr val="tx1"/>
                </a:solidFill>
                <a:latin typeface="Garamond" panose="02020404030301010803" pitchFamily="18" charset="0"/>
              </a:rPr>
              <a:t>hardened</a:t>
            </a:r>
            <a:r>
              <a:rPr lang="en-US" sz="1700" noProof="0" dirty="0">
                <a:solidFill>
                  <a:schemeClr val="tx1"/>
                </a:solidFill>
                <a:latin typeface="Garamond" panose="02020404030301010803" pitchFamily="18" charset="0"/>
              </a:rPr>
              <a:t>,—had </a:t>
            </a:r>
            <a:r>
              <a:rPr lang="en-US" sz="1700" b="1" noProof="0" dirty="0">
                <a:solidFill>
                  <a:schemeClr val="tx1"/>
                </a:solidFill>
                <a:latin typeface="Garamond" panose="02020404030301010803" pitchFamily="18" charset="0"/>
              </a:rPr>
              <a:t>perished</a:t>
            </a:r>
            <a:r>
              <a:rPr lang="en-US" sz="1700" noProof="0" dirty="0">
                <a:solidFill>
                  <a:schemeClr val="tx1"/>
                </a:solidFill>
                <a:latin typeface="Garamond" panose="02020404030301010803" pitchFamily="18" charset="0"/>
              </a:rPr>
              <a:t>! It had ceased to partake of the </a:t>
            </a:r>
            <a:r>
              <a:rPr lang="en-US" sz="1700" b="1" noProof="0" dirty="0">
                <a:solidFill>
                  <a:schemeClr val="tx1"/>
                </a:solidFill>
                <a:latin typeface="Garamond" panose="02020404030301010803" pitchFamily="18" charset="0"/>
              </a:rPr>
              <a:t>universal throb</a:t>
            </a:r>
            <a:r>
              <a:rPr lang="en-US" sz="1700" noProof="0" dirty="0">
                <a:solidFill>
                  <a:schemeClr val="tx1"/>
                </a:solidFill>
                <a:latin typeface="Garamond" panose="02020404030301010803" pitchFamily="18" charset="0"/>
              </a:rPr>
              <a:t>. He had lost his hold of the </a:t>
            </a:r>
            <a:r>
              <a:rPr lang="en-US" sz="1700" b="1" noProof="0" dirty="0">
                <a:solidFill>
                  <a:schemeClr val="tx1"/>
                </a:solidFill>
                <a:latin typeface="Garamond" panose="02020404030301010803" pitchFamily="18" charset="0"/>
              </a:rPr>
              <a:t>magnetic chain of humanity</a:t>
            </a:r>
            <a:r>
              <a:rPr lang="en-US" sz="1700" noProof="0" dirty="0">
                <a:solidFill>
                  <a:schemeClr val="tx1"/>
                </a:solidFill>
                <a:latin typeface="Garamond" panose="02020404030301010803" pitchFamily="18" charset="0"/>
              </a:rPr>
              <a:t>. He was no longer a </a:t>
            </a:r>
            <a:r>
              <a:rPr lang="en-US" sz="1700" b="1" noProof="0" dirty="0">
                <a:solidFill>
                  <a:schemeClr val="tx1"/>
                </a:solidFill>
                <a:latin typeface="Garamond" panose="02020404030301010803" pitchFamily="18" charset="0"/>
              </a:rPr>
              <a:t>brother-man</a:t>
            </a:r>
            <a:r>
              <a:rPr lang="en-US" sz="1700" noProof="0" dirty="0">
                <a:solidFill>
                  <a:schemeClr val="tx1"/>
                </a:solidFill>
                <a:latin typeface="Garamond" panose="02020404030301010803" pitchFamily="18" charset="0"/>
              </a:rPr>
              <a:t>, opening the chambers or the dungeons of our common nature by the key of </a:t>
            </a:r>
            <a:r>
              <a:rPr lang="en-US" sz="1700" b="1" noProof="0" dirty="0">
                <a:solidFill>
                  <a:schemeClr val="tx1"/>
                </a:solidFill>
                <a:latin typeface="Garamond" panose="02020404030301010803" pitchFamily="18" charset="0"/>
              </a:rPr>
              <a:t>holy sympathy</a:t>
            </a:r>
            <a:r>
              <a:rPr lang="en-US" sz="1700" noProof="0" dirty="0">
                <a:solidFill>
                  <a:schemeClr val="tx1"/>
                </a:solidFill>
                <a:latin typeface="Garamond" panose="02020404030301010803" pitchFamily="18" charset="0"/>
              </a:rPr>
              <a:t>, which gave him a right to share in all its secrets; he was now a cold observer, looking on mankind as the subject of his experiment, and, at length, converting man and woman to be his puppets, and pulling the wires that moved them to such degrees of crime as were demanded for his study.” (265)</a:t>
            </a:r>
          </a:p>
          <a:p>
            <a:pPr marL="0" lvl="0" indent="0" algn="just">
              <a:buNone/>
            </a:pPr>
            <a:endParaRPr lang="en-US" sz="700" noProof="0" dirty="0">
              <a:solidFill>
                <a:schemeClr val="tx1"/>
              </a:solidFill>
              <a:latin typeface="Garamond" panose="02020404030301010803" pitchFamily="18" charset="0"/>
            </a:endParaRPr>
          </a:p>
          <a:p>
            <a:pPr marL="0" indent="0" algn="just">
              <a:buNone/>
            </a:pPr>
            <a:r>
              <a:rPr lang="en-US" sz="1700" noProof="0" dirty="0">
                <a:solidFill>
                  <a:schemeClr val="tx1"/>
                </a:solidFill>
                <a:latin typeface="Garamond" panose="02020404030301010803" pitchFamily="18" charset="0"/>
              </a:rPr>
              <a:t>“Thus Ethan Brand became a </a:t>
            </a:r>
            <a:r>
              <a:rPr lang="en-US" sz="1700" b="1" noProof="0" dirty="0">
                <a:solidFill>
                  <a:schemeClr val="tx1"/>
                </a:solidFill>
                <a:latin typeface="Garamond" panose="02020404030301010803" pitchFamily="18" charset="0"/>
              </a:rPr>
              <a:t>fiend</a:t>
            </a:r>
            <a:r>
              <a:rPr lang="en-US" sz="1700" noProof="0" dirty="0">
                <a:solidFill>
                  <a:schemeClr val="tx1"/>
                </a:solidFill>
                <a:latin typeface="Garamond" panose="02020404030301010803" pitchFamily="18" charset="0"/>
              </a:rPr>
              <a:t>. […]. And now, as his highest effort and inevitable development,—as the bright and gorgeous flower, and rich, delicious fruit of his life’s labor,—he had </a:t>
            </a:r>
            <a:r>
              <a:rPr lang="en-US" sz="1700" b="1" noProof="0" dirty="0">
                <a:solidFill>
                  <a:schemeClr val="tx1"/>
                </a:solidFill>
                <a:latin typeface="Garamond" panose="02020404030301010803" pitchFamily="18" charset="0"/>
              </a:rPr>
              <a:t>produced</a:t>
            </a:r>
            <a:r>
              <a:rPr lang="en-US" sz="1700" noProof="0" dirty="0">
                <a:solidFill>
                  <a:schemeClr val="tx1"/>
                </a:solidFill>
                <a:latin typeface="Garamond" panose="02020404030301010803" pitchFamily="18" charset="0"/>
              </a:rPr>
              <a:t> the Unpardonable Sin!” (265) // </a:t>
            </a:r>
            <a:r>
              <a:rPr lang="en-US" sz="1700" noProof="0" dirty="0" err="1">
                <a:solidFill>
                  <a:schemeClr val="tx1"/>
                </a:solidFill>
                <a:latin typeface="Garamond" panose="02020404030301010803" pitchFamily="18" charset="0"/>
              </a:rPr>
              <a:t>cf</a:t>
            </a:r>
            <a:r>
              <a:rPr lang="en-US" sz="1700" noProof="0" dirty="0">
                <a:solidFill>
                  <a:schemeClr val="tx1"/>
                </a:solidFill>
                <a:latin typeface="Garamond" panose="02020404030301010803" pitchFamily="18" charset="0"/>
              </a:rPr>
              <a:t> Whitman, </a:t>
            </a:r>
            <a:r>
              <a:rPr lang="en-US" sz="1700" i="1" noProof="0" dirty="0">
                <a:solidFill>
                  <a:schemeClr val="tx1"/>
                </a:solidFill>
                <a:latin typeface="Garamond" panose="02020404030301010803" pitchFamily="18" charset="0"/>
              </a:rPr>
              <a:t>Franklin Evans</a:t>
            </a:r>
            <a:r>
              <a:rPr lang="en-US" sz="1700" noProof="0" dirty="0">
                <a:solidFill>
                  <a:schemeClr val="tx1"/>
                </a:solidFill>
                <a:latin typeface="Garamond" panose="02020404030301010803" pitchFamily="18" charset="0"/>
              </a:rPr>
              <a:t>, alcohol = “</a:t>
            </a:r>
            <a:r>
              <a:rPr lang="en-US" sz="1700" b="1" noProof="0" dirty="0">
                <a:solidFill>
                  <a:schemeClr val="tx1"/>
                </a:solidFill>
                <a:latin typeface="Garamond" panose="02020404030301010803" pitchFamily="18" charset="0"/>
              </a:rPr>
              <a:t>the Red Fiend</a:t>
            </a:r>
            <a:r>
              <a:rPr lang="en-US" sz="1700" noProof="0" dirty="0">
                <a:solidFill>
                  <a:schemeClr val="tx1"/>
                </a:solidFill>
                <a:latin typeface="Garamond" panose="02020404030301010803" pitchFamily="18" charset="0"/>
              </a:rPr>
              <a:t>”(112)</a:t>
            </a:r>
          </a:p>
          <a:p>
            <a:pPr marL="0" lvl="0" indent="0" algn="just">
              <a:buNone/>
            </a:pPr>
            <a:endParaRPr lang="fr-FR" dirty="0">
              <a:solidFill>
                <a:schemeClr val="tx1"/>
              </a:solidFill>
            </a:endParaRPr>
          </a:p>
        </p:txBody>
      </p:sp>
    </p:spTree>
    <p:extLst>
      <p:ext uri="{BB962C8B-B14F-4D97-AF65-F5344CB8AC3E}">
        <p14:creationId xmlns:p14="http://schemas.microsoft.com/office/powerpoint/2010/main" val="2328349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1F0F9835-DB18-CE87-4AAE-2A154694B9CB}"/>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A98B9684-F5E7-480E-C966-F4426F24B83C}"/>
              </a:ext>
            </a:extLst>
          </p:cNvPr>
          <p:cNvSpPr txBox="1">
            <a:spLocks noGrp="1"/>
          </p:cNvSpPr>
          <p:nvPr>
            <p:ph type="body" idx="1"/>
          </p:nvPr>
        </p:nvSpPr>
        <p:spPr>
          <a:xfrm>
            <a:off x="0" y="277402"/>
            <a:ext cx="8919793" cy="4975417"/>
          </a:xfrm>
          <a:prstGeom prst="rect">
            <a:avLst/>
          </a:prstGeom>
        </p:spPr>
        <p:txBody>
          <a:bodyPr spcFirstLastPara="1" wrap="square" lIns="91425" tIns="91425" rIns="91425" bIns="91425" anchor="t" anchorCtr="0">
            <a:noAutofit/>
          </a:bodyPr>
          <a:lstStyle/>
          <a:p>
            <a:pPr marL="0" indent="0" algn="just">
              <a:buNone/>
            </a:pPr>
            <a:r>
              <a:rPr lang="fr-FR" sz="1500" dirty="0">
                <a:solidFill>
                  <a:schemeClr val="tx1"/>
                </a:solidFill>
                <a:latin typeface="Garamond" panose="02020404030301010803" pitchFamily="18" charset="0"/>
              </a:rPr>
              <a:t>Emerson, Ralph Waldo. </a:t>
            </a:r>
            <a:r>
              <a:rPr lang="fr-FR" sz="1500" dirty="0">
                <a:solidFill>
                  <a:schemeClr val="tx1"/>
                </a:solidFill>
                <a:latin typeface="Garamond" panose="02020404030301010803" pitchFamily="18" charset="0"/>
                <a:cs typeface="Times New Roman" panose="02020603050405020304" pitchFamily="18" charset="0"/>
              </a:rPr>
              <a:t>« The </a:t>
            </a:r>
            <a:r>
              <a:rPr lang="fr-FR" sz="1500" dirty="0" err="1">
                <a:solidFill>
                  <a:schemeClr val="tx1"/>
                </a:solidFill>
                <a:latin typeface="Garamond" panose="02020404030301010803" pitchFamily="18" charset="0"/>
                <a:cs typeface="Times New Roman" panose="02020603050405020304" pitchFamily="18" charset="0"/>
              </a:rPr>
              <a:t>Poet</a:t>
            </a:r>
            <a:r>
              <a:rPr lang="fr-FR" sz="1500" dirty="0">
                <a:solidFill>
                  <a:schemeClr val="tx1"/>
                </a:solidFill>
                <a:latin typeface="Garamond" panose="02020404030301010803" pitchFamily="18" charset="0"/>
                <a:cs typeface="Times New Roman" panose="02020603050405020304" pitchFamily="18" charset="0"/>
              </a:rPr>
              <a:t>  », in </a:t>
            </a:r>
            <a:r>
              <a:rPr lang="fr-FR" sz="1500" i="1" dirty="0" err="1">
                <a:solidFill>
                  <a:schemeClr val="tx1"/>
                </a:solidFill>
                <a:latin typeface="Garamond" panose="02020404030301010803" pitchFamily="18" charset="0"/>
              </a:rPr>
              <a:t>Essays</a:t>
            </a:r>
            <a:r>
              <a:rPr lang="fr-FR" sz="1500" i="1" dirty="0">
                <a:solidFill>
                  <a:schemeClr val="tx1"/>
                </a:solidFill>
                <a:latin typeface="Garamond" panose="02020404030301010803" pitchFamily="18" charset="0"/>
              </a:rPr>
              <a:t> &amp; Lectures</a:t>
            </a:r>
            <a:r>
              <a:rPr lang="fr-FR" sz="1500" dirty="0">
                <a:solidFill>
                  <a:schemeClr val="tx1"/>
                </a:solidFill>
                <a:latin typeface="Garamond" panose="02020404030301010803" pitchFamily="18" charset="0"/>
              </a:rPr>
              <a:t>. New York: The Library of America, 1983. </a:t>
            </a:r>
            <a:endParaRPr lang="fr-FR" sz="1500" dirty="0">
              <a:solidFill>
                <a:schemeClr val="tx1"/>
              </a:solidFill>
              <a:latin typeface="Garamond" panose="02020404030301010803" pitchFamily="18" charset="0"/>
              <a:cs typeface="Times New Roman" panose="02020603050405020304" pitchFamily="18" charset="0"/>
            </a:endParaRPr>
          </a:p>
          <a:p>
            <a:pPr marL="0" indent="0" algn="just">
              <a:buNone/>
            </a:pPr>
            <a:r>
              <a:rPr lang="fr-FR" sz="1500" dirty="0">
                <a:solidFill>
                  <a:schemeClr val="tx1"/>
                </a:solidFill>
                <a:latin typeface="Garamond" panose="02020404030301010803" pitchFamily="18" charset="0"/>
              </a:rPr>
              <a:t>Frantz Parsons, Elaine. </a:t>
            </a:r>
            <a:r>
              <a:rPr lang="fr-FR" sz="1500" i="1" dirty="0" err="1">
                <a:solidFill>
                  <a:schemeClr val="tx1"/>
                </a:solidFill>
                <a:latin typeface="Garamond" panose="02020404030301010803" pitchFamily="18" charset="0"/>
              </a:rPr>
              <a:t>Manhood</a:t>
            </a:r>
            <a:r>
              <a:rPr lang="fr-FR" sz="1500" i="1" dirty="0">
                <a:solidFill>
                  <a:schemeClr val="tx1"/>
                </a:solidFill>
                <a:latin typeface="Garamond" panose="02020404030301010803" pitchFamily="18" charset="0"/>
              </a:rPr>
              <a:t> </a:t>
            </a:r>
            <a:r>
              <a:rPr lang="fr-FR" sz="1500" i="1" dirty="0" err="1">
                <a:solidFill>
                  <a:schemeClr val="tx1"/>
                </a:solidFill>
                <a:latin typeface="Garamond" panose="02020404030301010803" pitchFamily="18" charset="0"/>
              </a:rPr>
              <a:t>Lost</a:t>
            </a:r>
            <a:r>
              <a:rPr lang="fr-FR" sz="1500" i="1" dirty="0">
                <a:solidFill>
                  <a:schemeClr val="tx1"/>
                </a:solidFill>
                <a:latin typeface="Garamond" panose="02020404030301010803" pitchFamily="18" charset="0"/>
              </a:rPr>
              <a:t>: Fallen </a:t>
            </a:r>
            <a:r>
              <a:rPr lang="fr-FR" sz="1500" i="1" dirty="0" err="1">
                <a:solidFill>
                  <a:schemeClr val="tx1"/>
                </a:solidFill>
                <a:latin typeface="Garamond" panose="02020404030301010803" pitchFamily="18" charset="0"/>
              </a:rPr>
              <a:t>Drunkards</a:t>
            </a:r>
            <a:r>
              <a:rPr lang="fr-FR" sz="1500" i="1" dirty="0">
                <a:solidFill>
                  <a:schemeClr val="tx1"/>
                </a:solidFill>
                <a:latin typeface="Garamond" panose="02020404030301010803" pitchFamily="18" charset="0"/>
              </a:rPr>
              <a:t> and </a:t>
            </a:r>
            <a:r>
              <a:rPr lang="fr-FR" sz="1500" i="1" dirty="0" err="1">
                <a:solidFill>
                  <a:schemeClr val="tx1"/>
                </a:solidFill>
                <a:latin typeface="Garamond" panose="02020404030301010803" pitchFamily="18" charset="0"/>
              </a:rPr>
              <a:t>Redeeming</a:t>
            </a:r>
            <a:r>
              <a:rPr lang="fr-FR" sz="1500" i="1" dirty="0">
                <a:solidFill>
                  <a:schemeClr val="tx1"/>
                </a:solidFill>
                <a:latin typeface="Garamond" panose="02020404030301010803" pitchFamily="18" charset="0"/>
              </a:rPr>
              <a:t> </a:t>
            </a:r>
            <a:r>
              <a:rPr lang="fr-FR" sz="1500" i="1" dirty="0" err="1">
                <a:solidFill>
                  <a:schemeClr val="tx1"/>
                </a:solidFill>
                <a:latin typeface="Garamond" panose="02020404030301010803" pitchFamily="18" charset="0"/>
              </a:rPr>
              <a:t>Women</a:t>
            </a:r>
            <a:r>
              <a:rPr lang="fr-FR" sz="1500" i="1" dirty="0">
                <a:solidFill>
                  <a:schemeClr val="tx1"/>
                </a:solidFill>
                <a:latin typeface="Garamond" panose="02020404030301010803" pitchFamily="18" charset="0"/>
              </a:rPr>
              <a:t> in the Nineteenth-Century United States</a:t>
            </a:r>
            <a:r>
              <a:rPr lang="fr-FR" sz="1500" dirty="0">
                <a:solidFill>
                  <a:schemeClr val="tx1"/>
                </a:solidFill>
                <a:latin typeface="Garamond" panose="02020404030301010803" pitchFamily="18" charset="0"/>
              </a:rPr>
              <a:t>, Baltimore, Johns Hopkins UP, 2003.</a:t>
            </a:r>
            <a:endParaRPr lang="fr-FR" sz="1500" dirty="0">
              <a:solidFill>
                <a:schemeClr val="tx1"/>
              </a:solidFill>
              <a:latin typeface="Garamond" panose="02020404030301010803" pitchFamily="18" charset="0"/>
              <a:cs typeface="Times New Roman" panose="02020603050405020304" pitchFamily="18" charset="0"/>
            </a:endParaRPr>
          </a:p>
          <a:p>
            <a:pPr marL="0" lvl="0" indent="0" algn="just">
              <a:buNone/>
            </a:pPr>
            <a:r>
              <a:rPr lang="fr-FR" sz="1500" dirty="0">
                <a:solidFill>
                  <a:schemeClr val="tx1"/>
                </a:solidFill>
                <a:latin typeface="Garamond" panose="02020404030301010803" pitchFamily="18" charset="0"/>
                <a:cs typeface="Times New Roman" panose="02020603050405020304" pitchFamily="18" charset="0"/>
              </a:rPr>
              <a:t>Hawthorne, Nathaniel. </a:t>
            </a:r>
            <a:r>
              <a:rPr lang="en-GB" sz="1500" i="1" dirty="0">
                <a:solidFill>
                  <a:schemeClr val="tx1"/>
                </a:solidFill>
                <a:latin typeface="Garamond" panose="02020404030301010803" pitchFamily="18" charset="0"/>
              </a:rPr>
              <a:t>Nathaniel Hawthorne’s Tales</a:t>
            </a:r>
            <a:r>
              <a:rPr lang="en-GB" sz="1500" dirty="0">
                <a:solidFill>
                  <a:schemeClr val="tx1"/>
                </a:solidFill>
                <a:latin typeface="Garamond" panose="02020404030301010803" pitchFamily="18" charset="0"/>
              </a:rPr>
              <a:t>, ed. James McIntosh. New York: Norton, 2013)</a:t>
            </a:r>
            <a:r>
              <a:rPr lang="fr-FR" sz="1500" dirty="0">
                <a:solidFill>
                  <a:schemeClr val="tx1"/>
                </a:solidFill>
                <a:latin typeface="Garamond" panose="02020404030301010803" pitchFamily="18" charset="0"/>
              </a:rPr>
              <a:t>.</a:t>
            </a:r>
            <a:endParaRPr lang="fr-FR" sz="1500" dirty="0">
              <a:solidFill>
                <a:schemeClr val="tx1"/>
              </a:solidFill>
              <a:latin typeface="Garamond" panose="02020404030301010803" pitchFamily="18" charset="0"/>
              <a:cs typeface="Times New Roman" panose="02020603050405020304" pitchFamily="18" charset="0"/>
            </a:endParaRPr>
          </a:p>
          <a:p>
            <a:pPr marL="0" lvl="0" indent="0" algn="just">
              <a:buNone/>
            </a:pPr>
            <a:r>
              <a:rPr lang="fr-FR" sz="1500" dirty="0">
                <a:solidFill>
                  <a:schemeClr val="tx1"/>
                </a:solidFill>
                <a:latin typeface="Garamond" panose="02020404030301010803" pitchFamily="18" charset="0"/>
                <a:cs typeface="Times New Roman" panose="02020603050405020304" pitchFamily="18" charset="0"/>
              </a:rPr>
              <a:t>—, </a:t>
            </a:r>
            <a:r>
              <a:rPr lang="fr-FR" sz="1500" i="1" dirty="0" err="1">
                <a:solidFill>
                  <a:schemeClr val="tx1"/>
                </a:solidFill>
                <a:latin typeface="Garamond" panose="02020404030301010803" pitchFamily="18" charset="0"/>
                <a:cs typeface="Times New Roman" panose="02020603050405020304" pitchFamily="18" charset="0"/>
              </a:rPr>
              <a:t>Collected</a:t>
            </a:r>
            <a:r>
              <a:rPr lang="fr-FR" sz="1500" i="1" dirty="0">
                <a:solidFill>
                  <a:schemeClr val="tx1"/>
                </a:solidFill>
                <a:latin typeface="Garamond" panose="02020404030301010803" pitchFamily="18" charset="0"/>
                <a:cs typeface="Times New Roman" panose="02020603050405020304" pitchFamily="18" charset="0"/>
              </a:rPr>
              <a:t> </a:t>
            </a:r>
            <a:r>
              <a:rPr lang="fr-FR" sz="1500" i="1" dirty="0" err="1">
                <a:solidFill>
                  <a:schemeClr val="tx1"/>
                </a:solidFill>
                <a:latin typeface="Garamond" panose="02020404030301010803" pitchFamily="18" charset="0"/>
                <a:cs typeface="Times New Roman" panose="02020603050405020304" pitchFamily="18" charset="0"/>
              </a:rPr>
              <a:t>Novels</a:t>
            </a:r>
            <a:r>
              <a:rPr lang="fr-FR" sz="1500" dirty="0">
                <a:solidFill>
                  <a:schemeClr val="tx1"/>
                </a:solidFill>
                <a:latin typeface="Garamond" panose="02020404030301010803" pitchFamily="18" charset="0"/>
                <a:cs typeface="Times New Roman" panose="02020603050405020304" pitchFamily="18" charset="0"/>
              </a:rPr>
              <a:t>. New York: The Library of America, 1983.</a:t>
            </a:r>
          </a:p>
          <a:p>
            <a:pPr marL="0" indent="0" algn="just">
              <a:buNone/>
            </a:pPr>
            <a:r>
              <a:rPr lang="fr-FR" sz="1500" dirty="0">
                <a:solidFill>
                  <a:schemeClr val="tx1"/>
                </a:solidFill>
                <a:latin typeface="Garamond" panose="02020404030301010803" pitchFamily="18" charset="0"/>
                <a:cs typeface="Times New Roman" panose="02020603050405020304" pitchFamily="18" charset="0"/>
              </a:rPr>
              <a:t>—, « A Tale </a:t>
            </a:r>
            <a:r>
              <a:rPr lang="fr-FR" sz="1500" dirty="0" err="1">
                <a:solidFill>
                  <a:schemeClr val="tx1"/>
                </a:solidFill>
                <a:latin typeface="Garamond" panose="02020404030301010803" pitchFamily="18" charset="0"/>
                <a:cs typeface="Times New Roman" panose="02020603050405020304" pitchFamily="18" charset="0"/>
              </a:rPr>
              <a:t>from</a:t>
            </a:r>
            <a:r>
              <a:rPr lang="fr-FR" sz="1500" dirty="0">
                <a:solidFill>
                  <a:schemeClr val="tx1"/>
                </a:solidFill>
                <a:latin typeface="Garamond" panose="02020404030301010803" pitchFamily="18" charset="0"/>
                <a:cs typeface="Times New Roman" panose="02020603050405020304" pitchFamily="18" charset="0"/>
              </a:rPr>
              <a:t> the Town </a:t>
            </a:r>
            <a:r>
              <a:rPr lang="fr-FR" sz="1500" dirty="0" err="1">
                <a:solidFill>
                  <a:schemeClr val="tx1"/>
                </a:solidFill>
                <a:latin typeface="Garamond" panose="02020404030301010803" pitchFamily="18" charset="0"/>
                <a:cs typeface="Times New Roman" panose="02020603050405020304" pitchFamily="18" charset="0"/>
              </a:rPr>
              <a:t>Pump</a:t>
            </a:r>
            <a:r>
              <a:rPr lang="fr-FR" sz="1500" dirty="0">
                <a:solidFill>
                  <a:schemeClr val="tx1"/>
                </a:solidFill>
                <a:latin typeface="Garamond" panose="02020404030301010803" pitchFamily="18" charset="0"/>
                <a:cs typeface="Times New Roman" panose="02020603050405020304" pitchFamily="18" charset="0"/>
              </a:rPr>
              <a:t> », « The Hall of Fantasy », in </a:t>
            </a:r>
            <a:r>
              <a:rPr lang="fr-FR" sz="1500" i="1" dirty="0">
                <a:solidFill>
                  <a:schemeClr val="tx1"/>
                </a:solidFill>
                <a:latin typeface="Garamond" panose="02020404030301010803" pitchFamily="18" charset="0"/>
                <a:cs typeface="Times New Roman" panose="02020603050405020304" pitchFamily="18" charset="0"/>
              </a:rPr>
              <a:t>Tales and Sketches</a:t>
            </a:r>
            <a:r>
              <a:rPr lang="fr-FR" sz="1500" dirty="0">
                <a:solidFill>
                  <a:schemeClr val="tx1"/>
                </a:solidFill>
                <a:latin typeface="Garamond" panose="02020404030301010803" pitchFamily="18" charset="0"/>
                <a:cs typeface="Times New Roman" panose="02020603050405020304" pitchFamily="18" charset="0"/>
              </a:rPr>
              <a:t>. New York: The Library of America, 1982.</a:t>
            </a:r>
          </a:p>
          <a:p>
            <a:pPr marL="0" indent="0" algn="just">
              <a:buNone/>
            </a:pPr>
            <a:r>
              <a:rPr lang="fr-FR" sz="1500" dirty="0">
                <a:solidFill>
                  <a:schemeClr val="tx1"/>
                </a:solidFill>
                <a:latin typeface="Garamond" panose="02020404030301010803" pitchFamily="18" charset="0"/>
                <a:cs typeface="Times New Roman" panose="02020603050405020304" pitchFamily="18" charset="0"/>
              </a:rPr>
              <a:t>Hildebrandt, Caroline. « </a:t>
            </a:r>
            <a:r>
              <a:rPr lang="fr-FR" sz="1500" dirty="0">
                <a:solidFill>
                  <a:schemeClr val="tx1"/>
                </a:solidFill>
                <a:latin typeface="Garamond" panose="02020404030301010803" pitchFamily="18" charset="0"/>
              </a:rPr>
              <a:t>Hawthorne séculier ? », in </a:t>
            </a:r>
            <a:r>
              <a:rPr lang="fr-FR" sz="1500" i="1" dirty="0">
                <a:solidFill>
                  <a:schemeClr val="tx1"/>
                </a:solidFill>
                <a:latin typeface="Garamond" panose="02020404030301010803" pitchFamily="18" charset="0"/>
              </a:rPr>
              <a:t>Hawthorne Inside Out</a:t>
            </a:r>
            <a:r>
              <a:rPr lang="fr-FR" sz="1500" dirty="0">
                <a:solidFill>
                  <a:schemeClr val="tx1"/>
                </a:solidFill>
                <a:latin typeface="Garamond" panose="02020404030301010803" pitchFamily="18" charset="0"/>
              </a:rPr>
              <a:t>, </a:t>
            </a:r>
            <a:r>
              <a:rPr lang="fr-FR" sz="1500" dirty="0" err="1">
                <a:solidFill>
                  <a:schemeClr val="tx1"/>
                </a:solidFill>
                <a:latin typeface="Garamond" panose="02020404030301010803" pitchFamily="18" charset="0"/>
              </a:rPr>
              <a:t>ed</a:t>
            </a:r>
            <a:r>
              <a:rPr lang="fr-FR" sz="1500" dirty="0">
                <a:solidFill>
                  <a:schemeClr val="tx1"/>
                </a:solidFill>
                <a:latin typeface="Garamond" panose="02020404030301010803" pitchFamily="18" charset="0"/>
              </a:rPr>
              <a:t>. Thomas Constantinesco, </a:t>
            </a:r>
            <a:r>
              <a:rPr lang="fr-FR" sz="1500" dirty="0">
                <a:solidFill>
                  <a:schemeClr val="tx1"/>
                </a:solidFill>
                <a:latin typeface="Garamond" panose="02020404030301010803" pitchFamily="18" charset="0"/>
                <a:cs typeface="Times New Roman" panose="02020603050405020304" pitchFamily="18" charset="0"/>
              </a:rPr>
              <a:t>Caroline Hildebrandt, Édouard Marsoin, et Cécile Roudeau. Nanterre: Presses Universitaires de Nanterre, à paraître en janvier 2026.</a:t>
            </a:r>
          </a:p>
          <a:p>
            <a:pPr marL="0" indent="0" algn="just">
              <a:buNone/>
            </a:pPr>
            <a:r>
              <a:rPr lang="fr-FR" sz="1500" dirty="0">
                <a:solidFill>
                  <a:schemeClr val="tx1"/>
                </a:solidFill>
                <a:latin typeface="Garamond" panose="02020404030301010803" pitchFamily="18" charset="0"/>
              </a:rPr>
              <a:t>David S. Reynolds, </a:t>
            </a:r>
            <a:r>
              <a:rPr lang="fr-FR" sz="1500" i="1" dirty="0" err="1">
                <a:solidFill>
                  <a:schemeClr val="tx1"/>
                </a:solidFill>
                <a:latin typeface="Garamond" panose="02020404030301010803" pitchFamily="18" charset="0"/>
              </a:rPr>
              <a:t>Beneath</a:t>
            </a:r>
            <a:r>
              <a:rPr lang="fr-FR" sz="1500" i="1" dirty="0">
                <a:solidFill>
                  <a:schemeClr val="tx1"/>
                </a:solidFill>
                <a:latin typeface="Garamond" panose="02020404030301010803" pitchFamily="18" charset="0"/>
              </a:rPr>
              <a:t> the American Renaissance: The Subversive Imagination in the Age of Emerson and Melville. </a:t>
            </a:r>
            <a:r>
              <a:rPr lang="fr-FR" sz="1500" dirty="0">
                <a:solidFill>
                  <a:schemeClr val="tx1"/>
                </a:solidFill>
                <a:latin typeface="Garamond" panose="02020404030301010803" pitchFamily="18" charset="0"/>
              </a:rPr>
              <a:t>New York: </a:t>
            </a:r>
            <a:r>
              <a:rPr lang="fr-FR" sz="1500" dirty="0" err="1">
                <a:solidFill>
                  <a:schemeClr val="tx1"/>
                </a:solidFill>
                <a:latin typeface="Garamond" panose="02020404030301010803" pitchFamily="18" charset="0"/>
              </a:rPr>
              <a:t>Knopf</a:t>
            </a:r>
            <a:r>
              <a:rPr lang="fr-FR" sz="1500" dirty="0">
                <a:solidFill>
                  <a:schemeClr val="tx1"/>
                </a:solidFill>
                <a:latin typeface="Garamond" panose="02020404030301010803" pitchFamily="18" charset="0"/>
              </a:rPr>
              <a:t>, 1988.</a:t>
            </a:r>
            <a:endParaRPr lang="fr-FR" sz="1500" dirty="0">
              <a:solidFill>
                <a:schemeClr val="tx1"/>
              </a:solidFill>
              <a:latin typeface="Garamond" panose="02020404030301010803" pitchFamily="18" charset="0"/>
              <a:cs typeface="Times New Roman" panose="02020603050405020304" pitchFamily="18" charset="0"/>
            </a:endParaRPr>
          </a:p>
          <a:p>
            <a:pPr marL="0" indent="0" algn="just">
              <a:buNone/>
            </a:pPr>
            <a:r>
              <a:rPr lang="fr-FR" sz="1500" dirty="0" err="1">
                <a:solidFill>
                  <a:schemeClr val="tx1"/>
                </a:solidFill>
                <a:latin typeface="Garamond" panose="02020404030301010803" pitchFamily="18" charset="0"/>
                <a:cs typeface="Times New Roman" panose="02020603050405020304" pitchFamily="18" charset="0"/>
              </a:rPr>
              <a:t>Scanlon</a:t>
            </a:r>
            <a:r>
              <a:rPr lang="fr-FR" sz="1500" dirty="0">
                <a:solidFill>
                  <a:schemeClr val="tx1"/>
                </a:solidFill>
                <a:latin typeface="Garamond" panose="02020404030301010803" pitchFamily="18" charset="0"/>
                <a:cs typeface="Times New Roman" panose="02020603050405020304" pitchFamily="18" charset="0"/>
              </a:rPr>
              <a:t>, Lawrence E., « </a:t>
            </a:r>
            <a:r>
              <a:rPr lang="fr-FR" sz="1500" dirty="0">
                <a:solidFill>
                  <a:schemeClr val="tx1"/>
                </a:solidFill>
                <a:latin typeface="Garamond" panose="02020404030301010803" pitchFamily="18" charset="0"/>
              </a:rPr>
              <a:t>That Very </a:t>
            </a:r>
            <a:r>
              <a:rPr lang="fr-FR" sz="1500" dirty="0" err="1">
                <a:solidFill>
                  <a:schemeClr val="tx1"/>
                </a:solidFill>
                <a:latin typeface="Garamond" panose="02020404030301010803" pitchFamily="18" charset="0"/>
              </a:rPr>
              <a:t>Singular</a:t>
            </a:r>
            <a:r>
              <a:rPr lang="fr-FR" sz="1500" dirty="0">
                <a:solidFill>
                  <a:schemeClr val="tx1"/>
                </a:solidFill>
                <a:latin typeface="Garamond" panose="02020404030301010803" pitchFamily="18" charset="0"/>
              </a:rPr>
              <a:t> Man, Dr. Heidegger », </a:t>
            </a:r>
            <a:r>
              <a:rPr lang="fr-FR" sz="1500" i="1" dirty="0">
                <a:solidFill>
                  <a:schemeClr val="tx1"/>
                </a:solidFill>
                <a:latin typeface="Garamond" panose="02020404030301010803" pitchFamily="18" charset="0"/>
              </a:rPr>
              <a:t>Nineteenth-Century Fiction </a:t>
            </a:r>
            <a:r>
              <a:rPr lang="fr-FR" sz="1500" dirty="0">
                <a:solidFill>
                  <a:schemeClr val="tx1"/>
                </a:solidFill>
                <a:latin typeface="Garamond" panose="02020404030301010803" pitchFamily="18" charset="0"/>
              </a:rPr>
              <a:t>17, no. 3 (1962): 253-263.</a:t>
            </a:r>
          </a:p>
          <a:p>
            <a:pPr marL="0" indent="0" algn="just">
              <a:buNone/>
            </a:pPr>
            <a:r>
              <a:rPr lang="fr-FR" sz="1500" dirty="0" err="1">
                <a:solidFill>
                  <a:schemeClr val="tx1"/>
                </a:solidFill>
                <a:latin typeface="Garamond" panose="02020404030301010803" pitchFamily="18" charset="0"/>
              </a:rPr>
              <a:t>Stich</a:t>
            </a:r>
            <a:r>
              <a:rPr lang="fr-FR" sz="1500" dirty="0">
                <a:solidFill>
                  <a:schemeClr val="tx1"/>
                </a:solidFill>
                <a:latin typeface="Garamond" panose="02020404030301010803" pitchFamily="18" charset="0"/>
              </a:rPr>
              <a:t>, Klaus P., « </a:t>
            </a:r>
            <a:r>
              <a:rPr lang="fr-FR" sz="1500" dirty="0" err="1">
                <a:solidFill>
                  <a:schemeClr val="tx1"/>
                </a:solidFill>
                <a:latin typeface="Garamond" panose="02020404030301010803" pitchFamily="18" charset="0"/>
              </a:rPr>
              <a:t>Well-Tempered</a:t>
            </a:r>
            <a:r>
              <a:rPr lang="fr-FR" sz="1500" dirty="0">
                <a:solidFill>
                  <a:schemeClr val="tx1"/>
                </a:solidFill>
                <a:latin typeface="Garamond" panose="02020404030301010803" pitchFamily="18" charset="0"/>
              </a:rPr>
              <a:t> </a:t>
            </a:r>
            <a:r>
              <a:rPr lang="fr-FR" sz="1500" dirty="0" err="1">
                <a:solidFill>
                  <a:schemeClr val="tx1"/>
                </a:solidFill>
                <a:latin typeface="Garamond" panose="02020404030301010803" pitchFamily="18" charset="0"/>
              </a:rPr>
              <a:t>Temperance</a:t>
            </a:r>
            <a:r>
              <a:rPr lang="fr-FR" sz="1500" dirty="0">
                <a:solidFill>
                  <a:schemeClr val="tx1"/>
                </a:solidFill>
                <a:latin typeface="Garamond" panose="02020404030301010803" pitchFamily="18" charset="0"/>
              </a:rPr>
              <a:t>: </a:t>
            </a:r>
            <a:r>
              <a:rPr lang="fr-FR" sz="1500" dirty="0" err="1">
                <a:solidFill>
                  <a:schemeClr val="tx1"/>
                </a:solidFill>
                <a:latin typeface="Garamond" panose="02020404030301010803" pitchFamily="18" charset="0"/>
              </a:rPr>
              <a:t>Hawthorne's</a:t>
            </a:r>
            <a:r>
              <a:rPr lang="fr-FR" sz="1500" dirty="0">
                <a:solidFill>
                  <a:schemeClr val="tx1"/>
                </a:solidFill>
                <a:latin typeface="Garamond" panose="02020404030301010803" pitchFamily="18" charset="0"/>
              </a:rPr>
              <a:t> </a:t>
            </a:r>
            <a:r>
              <a:rPr lang="fr-FR" sz="1500" dirty="0" err="1">
                <a:solidFill>
                  <a:schemeClr val="tx1"/>
                </a:solidFill>
                <a:latin typeface="Garamond" panose="02020404030301010803" pitchFamily="18" charset="0"/>
              </a:rPr>
              <a:t>Dionysian</a:t>
            </a:r>
            <a:r>
              <a:rPr lang="fr-FR" sz="1500" dirty="0">
                <a:solidFill>
                  <a:schemeClr val="tx1"/>
                </a:solidFill>
                <a:latin typeface="Garamond" panose="02020404030301010803" pitchFamily="18" charset="0"/>
              </a:rPr>
              <a:t> Aspect », </a:t>
            </a:r>
            <a:r>
              <a:rPr lang="fr-FR" sz="1500" i="1" dirty="0">
                <a:solidFill>
                  <a:schemeClr val="tx1"/>
                </a:solidFill>
                <a:latin typeface="Garamond" panose="02020404030301010803" pitchFamily="18" charset="0"/>
              </a:rPr>
              <a:t>The New </a:t>
            </a:r>
            <a:r>
              <a:rPr lang="fr-FR" sz="1500" i="1" dirty="0" err="1">
                <a:solidFill>
                  <a:schemeClr val="tx1"/>
                </a:solidFill>
                <a:latin typeface="Garamond" panose="02020404030301010803" pitchFamily="18" charset="0"/>
              </a:rPr>
              <a:t>England</a:t>
            </a:r>
            <a:r>
              <a:rPr lang="fr-FR" sz="1500" i="1" dirty="0">
                <a:solidFill>
                  <a:schemeClr val="tx1"/>
                </a:solidFill>
                <a:latin typeface="Garamond" panose="02020404030301010803" pitchFamily="18" charset="0"/>
              </a:rPr>
              <a:t> </a:t>
            </a:r>
            <a:r>
              <a:rPr lang="fr-FR" sz="1500" i="1" dirty="0" err="1">
                <a:solidFill>
                  <a:schemeClr val="tx1"/>
                </a:solidFill>
                <a:latin typeface="Garamond" panose="02020404030301010803" pitchFamily="18" charset="0"/>
              </a:rPr>
              <a:t>Quarterly</a:t>
            </a:r>
            <a:r>
              <a:rPr lang="fr-FR" sz="1500" i="1" dirty="0">
                <a:solidFill>
                  <a:schemeClr val="tx1"/>
                </a:solidFill>
                <a:latin typeface="Garamond" panose="02020404030301010803" pitchFamily="18" charset="0"/>
              </a:rPr>
              <a:t> </a:t>
            </a:r>
            <a:r>
              <a:rPr lang="fr-FR" sz="1500" dirty="0">
                <a:solidFill>
                  <a:schemeClr val="tx1"/>
                </a:solidFill>
                <a:latin typeface="Garamond" panose="02020404030301010803" pitchFamily="18" charset="0"/>
              </a:rPr>
              <a:t>68, no. 1 (1995): 83-105.</a:t>
            </a:r>
          </a:p>
          <a:p>
            <a:pPr marL="0" indent="0" algn="just">
              <a:buNone/>
            </a:pPr>
            <a:r>
              <a:rPr lang="fr-FR" sz="1500" dirty="0">
                <a:solidFill>
                  <a:schemeClr val="tx1"/>
                </a:solidFill>
                <a:latin typeface="Garamond" panose="02020404030301010803" pitchFamily="18" charset="0"/>
              </a:rPr>
              <a:t>Thoreau, Henry David. </a:t>
            </a:r>
            <a:r>
              <a:rPr lang="fr-FR" sz="1500" i="1" dirty="0">
                <a:solidFill>
                  <a:schemeClr val="tx1"/>
                </a:solidFill>
                <a:latin typeface="Garamond" panose="02020404030301010803" pitchFamily="18" charset="0"/>
              </a:rPr>
              <a:t>Walden; or, Life in the Woods</a:t>
            </a:r>
            <a:r>
              <a:rPr lang="fr-FR" sz="1500" dirty="0">
                <a:solidFill>
                  <a:schemeClr val="tx1"/>
                </a:solidFill>
                <a:latin typeface="Garamond" panose="02020404030301010803" pitchFamily="18" charset="0"/>
              </a:rPr>
              <a:t>, in </a:t>
            </a:r>
            <a:r>
              <a:rPr lang="fr-FR" sz="1500" i="1" dirty="0">
                <a:solidFill>
                  <a:schemeClr val="tx1"/>
                </a:solidFill>
                <a:latin typeface="Garamond" panose="02020404030301010803" pitchFamily="18" charset="0"/>
              </a:rPr>
              <a:t>A Week, Walden, The Maine Woods, Cape Cod. </a:t>
            </a:r>
            <a:r>
              <a:rPr lang="fr-FR" sz="1500" dirty="0">
                <a:solidFill>
                  <a:schemeClr val="tx1"/>
                </a:solidFill>
                <a:latin typeface="Garamond" panose="02020404030301010803" pitchFamily="18" charset="0"/>
              </a:rPr>
              <a:t>New York: The Library of America, 1989.</a:t>
            </a:r>
            <a:endParaRPr lang="fr-FR" sz="1500" i="1" dirty="0">
              <a:solidFill>
                <a:schemeClr val="tx1"/>
              </a:solidFill>
              <a:latin typeface="Garamond" panose="02020404030301010803" pitchFamily="18" charset="0"/>
            </a:endParaRPr>
          </a:p>
          <a:p>
            <a:pPr marL="0" indent="0" algn="just">
              <a:buNone/>
            </a:pPr>
            <a:r>
              <a:rPr lang="fr-FR" sz="1500" dirty="0">
                <a:solidFill>
                  <a:schemeClr val="tx1"/>
                </a:solidFill>
                <a:latin typeface="Garamond" panose="02020404030301010803" pitchFamily="18" charset="0"/>
              </a:rPr>
              <a:t>Whitman, </a:t>
            </a:r>
            <a:r>
              <a:rPr lang="fr-FR" sz="1500" i="1" dirty="0">
                <a:solidFill>
                  <a:schemeClr val="tx1"/>
                </a:solidFill>
                <a:latin typeface="Garamond" panose="02020404030301010803" pitchFamily="18" charset="0"/>
              </a:rPr>
              <a:t>Franklin Evans; or, The </a:t>
            </a:r>
            <a:r>
              <a:rPr lang="fr-FR" sz="1500" i="1" dirty="0" err="1">
                <a:solidFill>
                  <a:schemeClr val="tx1"/>
                </a:solidFill>
                <a:latin typeface="Garamond" panose="02020404030301010803" pitchFamily="18" charset="0"/>
              </a:rPr>
              <a:t>Inebriate</a:t>
            </a:r>
            <a:r>
              <a:rPr lang="fr-FR" sz="1500" dirty="0">
                <a:solidFill>
                  <a:schemeClr val="tx1"/>
                </a:solidFill>
                <a:latin typeface="Garamond" panose="02020404030301010803" pitchFamily="18" charset="0"/>
              </a:rPr>
              <a:t>. Durham: Duke UP, 2007.</a:t>
            </a:r>
          </a:p>
          <a:p>
            <a:pPr marL="0" indent="0" algn="just">
              <a:buNone/>
            </a:pPr>
            <a:endParaRPr lang="fr-FR" sz="1500" dirty="0">
              <a:solidFill>
                <a:schemeClr val="tx1"/>
              </a:solidFill>
              <a:latin typeface="Garamond" panose="02020404030301010803" pitchFamily="18" charset="0"/>
            </a:endParaRPr>
          </a:p>
          <a:p>
            <a:pPr marL="0" lvl="0" indent="0" algn="just">
              <a:buNone/>
            </a:pPr>
            <a:endParaRPr lang="fr-FR" sz="1700" dirty="0">
              <a:solidFill>
                <a:schemeClr val="tx1"/>
              </a:solidFill>
              <a:latin typeface="Garamond" panose="02020404030301010803" pitchFamily="18" charset="0"/>
            </a:endParaRPr>
          </a:p>
          <a:p>
            <a:pPr marL="0" lvl="0" indent="0" algn="just">
              <a:buNone/>
            </a:pPr>
            <a:endParaRPr lang="en-US" sz="1700" dirty="0">
              <a:solidFill>
                <a:schemeClr val="tx1"/>
              </a:solidFill>
            </a:endParaRPr>
          </a:p>
        </p:txBody>
      </p:sp>
      <p:sp>
        <p:nvSpPr>
          <p:cNvPr id="2" name="ZoneTexte 1">
            <a:extLst>
              <a:ext uri="{FF2B5EF4-FFF2-40B4-BE49-F238E27FC236}">
                <a16:creationId xmlns:a16="http://schemas.microsoft.com/office/drawing/2014/main" id="{A06515EB-65BC-77AD-CDD3-8A7823F58836}"/>
              </a:ext>
            </a:extLst>
          </p:cNvPr>
          <p:cNvSpPr txBox="1"/>
          <p:nvPr/>
        </p:nvSpPr>
        <p:spPr>
          <a:xfrm>
            <a:off x="-1" y="0"/>
            <a:ext cx="9144001" cy="430887"/>
          </a:xfrm>
          <a:prstGeom prst="rect">
            <a:avLst/>
          </a:prstGeom>
          <a:noFill/>
        </p:spPr>
        <p:txBody>
          <a:bodyPr wrap="square" rtlCol="0">
            <a:spAutoFit/>
          </a:bodyPr>
          <a:lstStyle/>
          <a:p>
            <a:pPr algn="ctr"/>
            <a:r>
              <a:rPr lang="en-US" sz="2200" b="1" dirty="0" err="1">
                <a:solidFill>
                  <a:schemeClr val="tx1"/>
                </a:solidFill>
                <a:latin typeface="Garamond" panose="02020404030301010803" pitchFamily="18" charset="0"/>
              </a:rPr>
              <a:t>Ouvrages</a:t>
            </a:r>
            <a:r>
              <a:rPr lang="en-US" sz="2200" b="1" dirty="0">
                <a:solidFill>
                  <a:schemeClr val="tx1"/>
                </a:solidFill>
                <a:latin typeface="Garamond" panose="02020404030301010803" pitchFamily="18" charset="0"/>
              </a:rPr>
              <a:t> </a:t>
            </a:r>
            <a:r>
              <a:rPr lang="en-US" sz="2200" b="1" dirty="0" err="1">
                <a:solidFill>
                  <a:schemeClr val="tx1"/>
                </a:solidFill>
                <a:latin typeface="Garamond" panose="02020404030301010803" pitchFamily="18" charset="0"/>
              </a:rPr>
              <a:t>cités</a:t>
            </a:r>
            <a:endParaRPr lang="en-US" sz="2200" b="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142224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US" sz="2800" b="1" dirty="0">
                <a:latin typeface="Garamond" charset="0"/>
                <a:ea typeface="Garamond" charset="0"/>
                <a:cs typeface="Garamond" charset="0"/>
              </a:rPr>
              <a:t>Introduction</a:t>
            </a:r>
          </a:p>
        </p:txBody>
      </p:sp>
      <p:sp>
        <p:nvSpPr>
          <p:cNvPr id="66" name="Google Shape;66;p14"/>
          <p:cNvSpPr txBox="1">
            <a:spLocks noGrp="1"/>
          </p:cNvSpPr>
          <p:nvPr>
            <p:ph type="body" idx="1"/>
          </p:nvPr>
        </p:nvSpPr>
        <p:spPr>
          <a:xfrm>
            <a:off x="103889" y="748114"/>
            <a:ext cx="8936221" cy="4302919"/>
          </a:xfrm>
          <a:prstGeom prst="rect">
            <a:avLst/>
          </a:prstGeom>
        </p:spPr>
        <p:txBody>
          <a:bodyPr spcFirstLastPara="1" wrap="square" lIns="91425" tIns="91425" rIns="91425" bIns="91425" anchor="t" anchorCtr="0">
            <a:normAutofit/>
          </a:bodyPr>
          <a:lstStyle/>
          <a:p>
            <a:pPr marL="0" indent="0">
              <a:buNone/>
            </a:pPr>
            <a:r>
              <a:rPr lang="en-US" b="1" kern="100" dirty="0">
                <a:solidFill>
                  <a:schemeClr val="tx1"/>
                </a:solidFill>
                <a:effectLst/>
                <a:latin typeface="Garamond" panose="02020404030301010803" pitchFamily="18" charset="0"/>
                <a:ea typeface="Calibri" panose="020F0502020204030204" pitchFamily="34" charset="0"/>
              </a:rPr>
              <a:t>Tem</a:t>
            </a:r>
            <a:r>
              <a:rPr lang="en-US" b="1" kern="100" dirty="0">
                <a:solidFill>
                  <a:schemeClr val="tx1"/>
                </a:solidFill>
                <a:latin typeface="Garamond" panose="02020404030301010803" pitchFamily="18" charset="0"/>
                <a:ea typeface="Calibri" panose="020F0502020204030204" pitchFamily="34" charset="0"/>
              </a:rPr>
              <a:t>perance movement</a:t>
            </a:r>
            <a:r>
              <a:rPr lang="en-US" kern="100" dirty="0">
                <a:solidFill>
                  <a:schemeClr val="tx1"/>
                </a:solidFill>
                <a:latin typeface="Garamond" panose="02020404030301010803" pitchFamily="18" charset="0"/>
                <a:ea typeface="Calibri" panose="020F0502020204030204" pitchFamily="34" charset="0"/>
              </a:rPr>
              <a:t>: </a:t>
            </a:r>
            <a:r>
              <a:rPr lang="fr-FR" dirty="0">
                <a:solidFill>
                  <a:schemeClr val="tx1"/>
                </a:solidFill>
                <a:latin typeface="Garamond" panose="02020404030301010803" pitchFamily="18" charset="0"/>
              </a:rPr>
              <a:t>American </a:t>
            </a:r>
            <a:r>
              <a:rPr lang="fr-FR" dirty="0" err="1">
                <a:solidFill>
                  <a:schemeClr val="tx1"/>
                </a:solidFill>
                <a:latin typeface="Garamond" panose="02020404030301010803" pitchFamily="18" charset="0"/>
              </a:rPr>
              <a:t>Temperance</a:t>
            </a:r>
            <a:r>
              <a:rPr lang="fr-FR" dirty="0">
                <a:solidFill>
                  <a:schemeClr val="tx1"/>
                </a:solidFill>
                <a:latin typeface="Garamond" panose="02020404030301010803" pitchFamily="18" charset="0"/>
              </a:rPr>
              <a:t> Society fondée en 1826 </a:t>
            </a:r>
            <a:r>
              <a:rPr lang="en-US" kern="100" dirty="0">
                <a:solidFill>
                  <a:schemeClr val="tx1"/>
                </a:solidFill>
                <a:latin typeface="Garamond" panose="02020404030301010803" pitchFamily="18" charset="0"/>
              </a:rPr>
              <a:t>;</a:t>
            </a:r>
            <a:r>
              <a:rPr lang="en-US" b="1" kern="100" dirty="0">
                <a:solidFill>
                  <a:schemeClr val="tx1"/>
                </a:solidFill>
                <a:latin typeface="Garamond" panose="02020404030301010803" pitchFamily="18" charset="0"/>
              </a:rPr>
              <a:t> </a:t>
            </a:r>
            <a:r>
              <a:rPr lang="fr-FR" dirty="0" err="1">
                <a:solidFill>
                  <a:schemeClr val="tx1"/>
                </a:solidFill>
                <a:latin typeface="Garamond" panose="02020404030301010803" pitchFamily="18" charset="0"/>
              </a:rPr>
              <a:t>Washingtonian</a:t>
            </a:r>
            <a:r>
              <a:rPr lang="fr-FR" dirty="0">
                <a:solidFill>
                  <a:schemeClr val="tx1"/>
                </a:solidFill>
                <a:latin typeface="Garamond" panose="02020404030301010803" pitchFamily="18" charset="0"/>
              </a:rPr>
              <a:t> </a:t>
            </a:r>
            <a:r>
              <a:rPr lang="fr-FR" dirty="0" err="1">
                <a:solidFill>
                  <a:schemeClr val="tx1"/>
                </a:solidFill>
                <a:latin typeface="Garamond" panose="02020404030301010803" pitchFamily="18" charset="0"/>
              </a:rPr>
              <a:t>Temperance</a:t>
            </a:r>
            <a:r>
              <a:rPr lang="fr-FR" dirty="0">
                <a:solidFill>
                  <a:schemeClr val="tx1"/>
                </a:solidFill>
                <a:latin typeface="Garamond" panose="02020404030301010803" pitchFamily="18" charset="0"/>
              </a:rPr>
              <a:t> Society fondée en 1840 (Cf Elaine Frantz Parsons)</a:t>
            </a:r>
          </a:p>
          <a:p>
            <a:pPr marL="0" indent="0">
              <a:buNone/>
            </a:pPr>
            <a:endParaRPr lang="fr-FR" sz="1200" kern="100" dirty="0">
              <a:solidFill>
                <a:schemeClr val="tx1"/>
              </a:solidFill>
              <a:latin typeface="Garamond" panose="02020404030301010803" pitchFamily="18" charset="0"/>
              <a:ea typeface="Calibri" panose="020F0502020204030204" pitchFamily="34" charset="0"/>
            </a:endParaRPr>
          </a:p>
          <a:p>
            <a:pPr marL="0" indent="0">
              <a:buNone/>
            </a:pPr>
            <a:r>
              <a:rPr lang="fr-FR" b="1" kern="100" dirty="0" err="1">
                <a:solidFill>
                  <a:schemeClr val="tx1"/>
                </a:solidFill>
                <a:latin typeface="Garamond" panose="02020404030301010803" pitchFamily="18" charset="0"/>
                <a:ea typeface="Calibri" panose="020F0502020204030204" pitchFamily="34" charset="0"/>
              </a:rPr>
              <a:t>Temperance</a:t>
            </a:r>
            <a:r>
              <a:rPr lang="fr-FR" b="1" kern="100" dirty="0">
                <a:solidFill>
                  <a:schemeClr val="tx1"/>
                </a:solidFill>
                <a:latin typeface="Garamond" panose="02020404030301010803" pitchFamily="18" charset="0"/>
                <a:ea typeface="Calibri" panose="020F0502020204030204" pitchFamily="34" charset="0"/>
              </a:rPr>
              <a:t> </a:t>
            </a:r>
            <a:r>
              <a:rPr lang="fr-FR" b="1" kern="100" dirty="0" err="1">
                <a:solidFill>
                  <a:schemeClr val="tx1"/>
                </a:solidFill>
                <a:latin typeface="Garamond" panose="02020404030301010803" pitchFamily="18" charset="0"/>
                <a:ea typeface="Calibri" panose="020F0502020204030204" pitchFamily="34" charset="0"/>
              </a:rPr>
              <a:t>novels</a:t>
            </a:r>
            <a:r>
              <a:rPr lang="fr-FR" kern="100" dirty="0">
                <a:solidFill>
                  <a:schemeClr val="tx1"/>
                </a:solidFill>
                <a:latin typeface="Garamond" panose="02020404030301010803" pitchFamily="18" charset="0"/>
                <a:ea typeface="Calibri" panose="020F0502020204030204" pitchFamily="34" charset="0"/>
              </a:rPr>
              <a:t>: </a:t>
            </a:r>
          </a:p>
          <a:p>
            <a:pPr marL="0" indent="0">
              <a:buNone/>
            </a:pPr>
            <a:r>
              <a:rPr lang="fr-FR" dirty="0">
                <a:solidFill>
                  <a:schemeClr val="tx1"/>
                </a:solidFill>
                <a:latin typeface="Garamond" panose="02020404030301010803" pitchFamily="18" charset="0"/>
              </a:rPr>
              <a:t>Timothy </a:t>
            </a:r>
            <a:r>
              <a:rPr lang="fr-FR" dirty="0" err="1">
                <a:solidFill>
                  <a:schemeClr val="tx1"/>
                </a:solidFill>
                <a:latin typeface="Garamond" panose="02020404030301010803" pitchFamily="18" charset="0"/>
              </a:rPr>
              <a:t>Shay</a:t>
            </a:r>
            <a:r>
              <a:rPr lang="fr-FR" dirty="0">
                <a:solidFill>
                  <a:schemeClr val="tx1"/>
                </a:solidFill>
                <a:latin typeface="Garamond" panose="02020404030301010803" pitchFamily="18" charset="0"/>
              </a:rPr>
              <a:t> Arthur, </a:t>
            </a:r>
            <a:r>
              <a:rPr lang="fr-FR" i="1" dirty="0" err="1">
                <a:solidFill>
                  <a:schemeClr val="tx1"/>
                </a:solidFill>
                <a:latin typeface="Garamond" panose="02020404030301010803" pitchFamily="18" charset="0"/>
              </a:rPr>
              <a:t>Ten</a:t>
            </a:r>
            <a:r>
              <a:rPr lang="fr-FR" i="1" dirty="0">
                <a:solidFill>
                  <a:schemeClr val="tx1"/>
                </a:solidFill>
                <a:latin typeface="Garamond" panose="02020404030301010803" pitchFamily="18" charset="0"/>
              </a:rPr>
              <a:t> </a:t>
            </a:r>
            <a:r>
              <a:rPr lang="fr-FR" i="1" dirty="0" err="1">
                <a:solidFill>
                  <a:schemeClr val="tx1"/>
                </a:solidFill>
                <a:latin typeface="Garamond" panose="02020404030301010803" pitchFamily="18" charset="0"/>
              </a:rPr>
              <a:t>Nights</a:t>
            </a:r>
            <a:r>
              <a:rPr lang="fr-FR" i="1" dirty="0">
                <a:solidFill>
                  <a:schemeClr val="tx1"/>
                </a:solidFill>
                <a:latin typeface="Garamond" panose="02020404030301010803" pitchFamily="18" charset="0"/>
              </a:rPr>
              <a:t> in a Bar-Room</a:t>
            </a:r>
            <a:r>
              <a:rPr lang="fr-FR" dirty="0">
                <a:solidFill>
                  <a:schemeClr val="tx1"/>
                </a:solidFill>
                <a:latin typeface="Garamond" panose="02020404030301010803" pitchFamily="18" charset="0"/>
              </a:rPr>
              <a:t> (1854)</a:t>
            </a:r>
          </a:p>
          <a:p>
            <a:pPr marL="0" indent="0">
              <a:buNone/>
            </a:pPr>
            <a:r>
              <a:rPr lang="fr-FR" dirty="0">
                <a:solidFill>
                  <a:schemeClr val="tx1"/>
                </a:solidFill>
                <a:latin typeface="Garamond" panose="02020404030301010803" pitchFamily="18" charset="0"/>
              </a:rPr>
              <a:t>Walt Whitman, </a:t>
            </a:r>
            <a:r>
              <a:rPr lang="fr-FR" i="1" dirty="0">
                <a:solidFill>
                  <a:schemeClr val="tx1"/>
                </a:solidFill>
                <a:latin typeface="Garamond" panose="02020404030301010803" pitchFamily="18" charset="0"/>
              </a:rPr>
              <a:t>Franklin Evans; or, The </a:t>
            </a:r>
            <a:r>
              <a:rPr lang="fr-FR" i="1" dirty="0" err="1">
                <a:solidFill>
                  <a:schemeClr val="tx1"/>
                </a:solidFill>
                <a:latin typeface="Garamond" panose="02020404030301010803" pitchFamily="18" charset="0"/>
              </a:rPr>
              <a:t>Inebriate</a:t>
            </a:r>
            <a:r>
              <a:rPr lang="fr-FR" dirty="0">
                <a:solidFill>
                  <a:schemeClr val="tx1"/>
                </a:solidFill>
                <a:latin typeface="Garamond" panose="02020404030301010803" pitchFamily="18" charset="0"/>
              </a:rPr>
              <a:t> (1842) </a:t>
            </a:r>
          </a:p>
          <a:p>
            <a:pPr marL="0" indent="0">
              <a:buNone/>
            </a:pPr>
            <a:endParaRPr lang="fr-FR" sz="1200" kern="100" dirty="0">
              <a:solidFill>
                <a:schemeClr val="tx1"/>
              </a:solidFill>
              <a:latin typeface="Garamond" panose="02020404030301010803" pitchFamily="18" charset="0"/>
              <a:ea typeface="Calibri" panose="020F0502020204030204" pitchFamily="34" charset="0"/>
            </a:endParaRPr>
          </a:p>
          <a:p>
            <a:pPr marL="0" indent="0">
              <a:buNone/>
            </a:pPr>
            <a:r>
              <a:rPr lang="fr-FR" b="1" kern="100" dirty="0">
                <a:solidFill>
                  <a:schemeClr val="tx1"/>
                </a:solidFill>
                <a:latin typeface="Garamond" panose="02020404030301010803" pitchFamily="18" charset="0"/>
                <a:ea typeface="Calibri" panose="020F0502020204030204" pitchFamily="34" charset="0"/>
              </a:rPr>
              <a:t>Hawthorne, </a:t>
            </a:r>
            <a:r>
              <a:rPr lang="en-US" b="1" kern="100" dirty="0">
                <a:solidFill>
                  <a:schemeClr val="tx1"/>
                </a:solidFill>
                <a:latin typeface="Garamond" panose="02020404030301010803" pitchFamily="18" charset="0"/>
                <a:ea typeface="Calibri" panose="020F0502020204030204" pitchFamily="34" charset="0"/>
              </a:rPr>
              <a:t>“</a:t>
            </a:r>
            <a:r>
              <a:rPr lang="en-US" b="1" noProof="0" dirty="0">
                <a:solidFill>
                  <a:schemeClr val="tx1"/>
                </a:solidFill>
                <a:latin typeface="Garamond" panose="02020404030301010803" pitchFamily="18" charset="0"/>
              </a:rPr>
              <a:t>The Hall of Fantasy” (1843) </a:t>
            </a:r>
          </a:p>
          <a:p>
            <a:pPr marL="0" indent="0">
              <a:buNone/>
            </a:pPr>
            <a:r>
              <a:rPr lang="en-US" b="1" kern="100" noProof="0" dirty="0">
                <a:solidFill>
                  <a:schemeClr val="tx1"/>
                </a:solidFill>
                <a:latin typeface="Garamond" panose="02020404030301010803" pitchFamily="18" charset="0"/>
                <a:ea typeface="Calibri" panose="020F0502020204030204" pitchFamily="34" charset="0"/>
              </a:rPr>
              <a:t>Hawthorne, </a:t>
            </a:r>
            <a:r>
              <a:rPr lang="en-US" b="1" kern="100" dirty="0">
                <a:solidFill>
                  <a:schemeClr val="tx1"/>
                </a:solidFill>
                <a:latin typeface="Garamond" panose="02020404030301010803" pitchFamily="18" charset="0"/>
                <a:ea typeface="Calibri" panose="020F0502020204030204" pitchFamily="34" charset="0"/>
              </a:rPr>
              <a:t>“</a:t>
            </a:r>
            <a:r>
              <a:rPr lang="en-US" b="1" noProof="0" dirty="0">
                <a:solidFill>
                  <a:schemeClr val="tx1"/>
                </a:solidFill>
                <a:latin typeface="Garamond" panose="02020404030301010803" pitchFamily="18" charset="0"/>
              </a:rPr>
              <a:t>A Rill from the Town Pump” (1836) </a:t>
            </a:r>
          </a:p>
          <a:p>
            <a:pPr marL="0" indent="0">
              <a:buNone/>
            </a:pPr>
            <a:r>
              <a:rPr lang="en-US" noProof="0" dirty="0">
                <a:solidFill>
                  <a:schemeClr val="tx1"/>
                </a:solidFill>
                <a:latin typeface="Garamond" panose="02020404030301010803" pitchFamily="18" charset="0"/>
              </a:rPr>
              <a:t>// “Town Pump” </a:t>
            </a:r>
            <a:r>
              <a:rPr lang="en-US" noProof="0" dirty="0" err="1">
                <a:solidFill>
                  <a:schemeClr val="tx1"/>
                </a:solidFill>
                <a:latin typeface="Garamond" panose="02020404030301010803" pitchFamily="18" charset="0"/>
              </a:rPr>
              <a:t>citée</a:t>
            </a:r>
            <a:r>
              <a:rPr lang="en-US" noProof="0" dirty="0">
                <a:solidFill>
                  <a:schemeClr val="tx1"/>
                </a:solidFill>
                <a:latin typeface="Garamond" panose="02020404030301010803" pitchFamily="18" charset="0"/>
              </a:rPr>
              <a:t> à la fin de “The Custom House” (</a:t>
            </a:r>
            <a:r>
              <a:rPr lang="en-US" i="1" noProof="0" dirty="0">
                <a:solidFill>
                  <a:schemeClr val="tx1"/>
                </a:solidFill>
                <a:latin typeface="Garamond" panose="02020404030301010803" pitchFamily="18" charset="0"/>
              </a:rPr>
              <a:t>The Scarlet Letter</a:t>
            </a:r>
            <a:r>
              <a:rPr lang="en-US" noProof="0" dirty="0">
                <a:solidFill>
                  <a:schemeClr val="tx1"/>
                </a:solidFill>
                <a:latin typeface="Garamond" panose="02020404030301010803" pitchFamily="18" charset="0"/>
              </a:rPr>
              <a:t>, 1850):</a:t>
            </a:r>
          </a:p>
          <a:p>
            <a:pPr marL="0" indent="0">
              <a:buNone/>
            </a:pPr>
            <a:r>
              <a:rPr lang="en-US" dirty="0">
                <a:solidFill>
                  <a:schemeClr val="tx1"/>
                </a:solidFill>
                <a:latin typeface="Garamond" panose="02020404030301010803" pitchFamily="18" charset="0"/>
              </a:rPr>
              <a:t>“</a:t>
            </a:r>
            <a:r>
              <a:rPr lang="en-US" noProof="0" dirty="0">
                <a:solidFill>
                  <a:schemeClr val="tx1"/>
                </a:solidFill>
                <a:latin typeface="Garamond" panose="02020404030301010803" pitchFamily="18" charset="0"/>
              </a:rPr>
              <a:t>It may be, however […] that the great-grandchildren of the present race may sometimes think kindly of </a:t>
            </a:r>
            <a:r>
              <a:rPr lang="en-US" b="1" noProof="0" dirty="0">
                <a:solidFill>
                  <a:schemeClr val="tx1"/>
                </a:solidFill>
                <a:latin typeface="Garamond" panose="02020404030301010803" pitchFamily="18" charset="0"/>
              </a:rPr>
              <a:t>the scribbler of bygone days</a:t>
            </a:r>
            <a:r>
              <a:rPr lang="en-US" noProof="0" dirty="0">
                <a:solidFill>
                  <a:schemeClr val="tx1"/>
                </a:solidFill>
                <a:latin typeface="Garamond" panose="02020404030301010803" pitchFamily="18" charset="0"/>
              </a:rPr>
              <a:t>, when the antiquary of days to come, among the sites memorable in the town’s history, shall point out the locality of </a:t>
            </a:r>
            <a:r>
              <a:rPr lang="fr-FR" b="1" cap="small" dirty="0">
                <a:solidFill>
                  <a:schemeClr val="tx1"/>
                </a:solidFill>
                <a:latin typeface="Garamond" panose="02020404030301010803" pitchFamily="18" charset="0"/>
              </a:rPr>
              <a:t>The </a:t>
            </a:r>
            <a:r>
              <a:rPr lang="en-US" b="1" cap="small" noProof="0" dirty="0">
                <a:solidFill>
                  <a:schemeClr val="tx1"/>
                </a:solidFill>
                <a:latin typeface="Garamond" panose="02020404030301010803" pitchFamily="18" charset="0"/>
              </a:rPr>
              <a:t>Town Pump</a:t>
            </a:r>
            <a:r>
              <a:rPr lang="en-US" noProof="0" dirty="0">
                <a:solidFill>
                  <a:schemeClr val="tx1"/>
                </a:solidFill>
                <a:latin typeface="Garamond" panose="02020404030301010803" pitchFamily="18" charset="0"/>
              </a:rPr>
              <a:t>!”</a:t>
            </a:r>
            <a:endParaRPr lang="fr-FR" kern="100" dirty="0">
              <a:solidFill>
                <a:schemeClr val="tx1"/>
              </a:solidFill>
              <a:latin typeface="Garamond" panose="02020404030301010803" pitchFamily="18" charset="0"/>
              <a:ea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5A6DB073-9D79-B751-0D09-66BEECFAE6F6}"/>
            </a:ext>
          </a:extLst>
        </p:cNvPr>
        <p:cNvGrpSpPr/>
        <p:nvPr/>
      </p:nvGrpSpPr>
      <p:grpSpPr>
        <a:xfrm>
          <a:off x="0" y="0"/>
          <a:ext cx="0" cy="0"/>
          <a:chOff x="0" y="0"/>
          <a:chExt cx="0" cy="0"/>
        </a:xfrm>
      </p:grpSpPr>
      <p:sp>
        <p:nvSpPr>
          <p:cNvPr id="65" name="Google Shape;65;p14">
            <a:extLst>
              <a:ext uri="{FF2B5EF4-FFF2-40B4-BE49-F238E27FC236}">
                <a16:creationId xmlns:a16="http://schemas.microsoft.com/office/drawing/2014/main" id="{6348468F-DFB3-0850-1C33-B90AB5F6CE37}"/>
              </a:ext>
            </a:extLst>
          </p:cNvPr>
          <p:cNvSpPr txBox="1">
            <a:spLocks noGrp="1"/>
          </p:cNvSpPr>
          <p:nvPr>
            <p:ph type="title"/>
          </p:nvPr>
        </p:nvSpPr>
        <p:spPr>
          <a:xfrm>
            <a:off x="311700" y="137377"/>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US" sz="2800" b="1" dirty="0">
                <a:latin typeface="Garamond" charset="0"/>
                <a:ea typeface="Garamond" charset="0"/>
                <a:cs typeface="Garamond" charset="0"/>
              </a:rPr>
              <a:t>Outline</a:t>
            </a:r>
          </a:p>
        </p:txBody>
      </p:sp>
      <p:sp>
        <p:nvSpPr>
          <p:cNvPr id="66" name="Google Shape;66;p14">
            <a:extLst>
              <a:ext uri="{FF2B5EF4-FFF2-40B4-BE49-F238E27FC236}">
                <a16:creationId xmlns:a16="http://schemas.microsoft.com/office/drawing/2014/main" id="{0E708BA5-9238-3F68-D579-DA92F89DFA6C}"/>
              </a:ext>
            </a:extLst>
          </p:cNvPr>
          <p:cNvSpPr txBox="1">
            <a:spLocks noGrp="1"/>
          </p:cNvSpPr>
          <p:nvPr>
            <p:ph type="body" idx="1"/>
          </p:nvPr>
        </p:nvSpPr>
        <p:spPr>
          <a:xfrm>
            <a:off x="138767" y="821172"/>
            <a:ext cx="8824077" cy="4184951"/>
          </a:xfrm>
          <a:prstGeom prst="rect">
            <a:avLst/>
          </a:prstGeom>
        </p:spPr>
        <p:txBody>
          <a:bodyPr spcFirstLastPara="1" wrap="square" lIns="91425" tIns="91425" rIns="91425" bIns="91425" anchor="t" anchorCtr="0">
            <a:noAutofit/>
          </a:bodyPr>
          <a:lstStyle/>
          <a:p>
            <a:pPr marL="0" indent="0">
              <a:buNone/>
            </a:pPr>
            <a:r>
              <a:rPr lang="fr-FR" sz="2200" b="1" u="sng" kern="100" noProof="0" dirty="0">
                <a:solidFill>
                  <a:schemeClr val="tx1"/>
                </a:solidFill>
                <a:effectLst/>
                <a:latin typeface="Garamond" panose="02020404030301010803" pitchFamily="18" charset="0"/>
                <a:ea typeface="Calibri" panose="020F0502020204030204" pitchFamily="34" charset="0"/>
              </a:rPr>
              <a:t>I « </a:t>
            </a:r>
            <a:r>
              <a:rPr lang="fr-FR" sz="2200" b="1" u="sng" kern="100" noProof="0" dirty="0" err="1">
                <a:solidFill>
                  <a:schemeClr val="tx1"/>
                </a:solidFill>
                <a:effectLst/>
                <a:latin typeface="Garamond" panose="02020404030301010803" pitchFamily="18" charset="0"/>
                <a:ea typeface="Calibri" panose="020F0502020204030204" pitchFamily="34" charset="0"/>
              </a:rPr>
              <a:t>Tipsy</a:t>
            </a:r>
            <a:r>
              <a:rPr lang="fr-FR" sz="2200" b="1" u="sng" kern="100" noProof="0" dirty="0">
                <a:solidFill>
                  <a:schemeClr val="tx1"/>
                </a:solidFill>
                <a:effectLst/>
                <a:latin typeface="Garamond" panose="02020404030301010803" pitchFamily="18" charset="0"/>
                <a:ea typeface="Calibri" panose="020F0502020204030204" pitchFamily="34" charset="0"/>
              </a:rPr>
              <a:t> j</a:t>
            </a:r>
            <a:r>
              <a:rPr lang="fr-FR" sz="2200" b="1" u="sng" kern="100" dirty="0" err="1">
                <a:solidFill>
                  <a:schemeClr val="tx1"/>
                </a:solidFill>
                <a:latin typeface="Garamond" panose="02020404030301010803" pitchFamily="18" charset="0"/>
                <a:ea typeface="Calibri" panose="020F0502020204030204" pitchFamily="34" charset="0"/>
              </a:rPr>
              <a:t>ollity</a:t>
            </a:r>
            <a:r>
              <a:rPr lang="fr-FR" sz="2200" b="1" u="sng" kern="100" dirty="0">
                <a:solidFill>
                  <a:schemeClr val="tx1"/>
                </a:solidFill>
                <a:latin typeface="Garamond" panose="02020404030301010803" pitchFamily="18" charset="0"/>
                <a:ea typeface="Calibri" panose="020F0502020204030204" pitchFamily="34" charset="0"/>
              </a:rPr>
              <a:t> » : </a:t>
            </a:r>
            <a:r>
              <a:rPr lang="fr-FR" sz="2200" b="1" u="sng" kern="100" noProof="0" dirty="0">
                <a:solidFill>
                  <a:schemeClr val="tx1"/>
                </a:solidFill>
                <a:effectLst/>
                <a:latin typeface="Garamond" panose="02020404030301010803" pitchFamily="18" charset="0"/>
                <a:ea typeface="Calibri" panose="020F0502020204030204" pitchFamily="34" charset="0"/>
              </a:rPr>
              <a:t>Tempérance et régulations</a:t>
            </a:r>
          </a:p>
          <a:p>
            <a:pPr marL="0" indent="0">
              <a:buNone/>
            </a:pPr>
            <a:r>
              <a:rPr lang="fr-FR" sz="2200" b="1" kern="100" noProof="0" dirty="0">
                <a:solidFill>
                  <a:schemeClr val="tx1"/>
                </a:solidFill>
                <a:latin typeface="Garamond" panose="02020404030301010803" pitchFamily="18" charset="0"/>
                <a:ea typeface="Calibri" panose="020F0502020204030204" pitchFamily="34" charset="0"/>
              </a:rPr>
              <a:t>1°) Aux sources de la tempérance</a:t>
            </a:r>
          </a:p>
          <a:p>
            <a:pPr marL="0" indent="0">
              <a:buNone/>
            </a:pPr>
            <a:r>
              <a:rPr lang="fr-FR" sz="2200" b="1" kern="100" noProof="0" dirty="0">
                <a:solidFill>
                  <a:schemeClr val="tx1"/>
                </a:solidFill>
                <a:effectLst/>
                <a:latin typeface="Garamond" panose="02020404030301010803" pitchFamily="18" charset="0"/>
                <a:ea typeface="Calibri" panose="020F0502020204030204" pitchFamily="34" charset="0"/>
              </a:rPr>
              <a:t>2°) Réformer, tempérer</a:t>
            </a:r>
          </a:p>
          <a:p>
            <a:pPr marL="0" indent="0">
              <a:buNone/>
            </a:pPr>
            <a:endParaRPr lang="fr-FR" sz="1200" b="1" kern="100" noProof="0" dirty="0">
              <a:solidFill>
                <a:schemeClr val="tx1"/>
              </a:solidFill>
              <a:latin typeface="Garamond" panose="02020404030301010803" pitchFamily="18" charset="0"/>
              <a:ea typeface="Calibri" panose="020F0502020204030204" pitchFamily="34" charset="0"/>
            </a:endParaRPr>
          </a:p>
          <a:p>
            <a:pPr marL="0" indent="0">
              <a:buNone/>
            </a:pPr>
            <a:r>
              <a:rPr lang="fr-FR" sz="2200" b="1" u="sng" kern="100" noProof="0" dirty="0">
                <a:solidFill>
                  <a:schemeClr val="tx1"/>
                </a:solidFill>
                <a:effectLst/>
                <a:latin typeface="Garamond" panose="02020404030301010803" pitchFamily="18" charset="0"/>
                <a:ea typeface="Calibri" panose="020F0502020204030204" pitchFamily="34" charset="0"/>
              </a:rPr>
              <a:t>II Vices et vertus de l’intempérance</a:t>
            </a:r>
          </a:p>
          <a:p>
            <a:pPr marL="0" indent="0">
              <a:buNone/>
            </a:pPr>
            <a:r>
              <a:rPr lang="fr-FR" sz="2200" b="1" kern="100" noProof="0" dirty="0">
                <a:solidFill>
                  <a:schemeClr val="tx1"/>
                </a:solidFill>
                <a:latin typeface="Garamond" panose="02020404030301010803" pitchFamily="18" charset="0"/>
                <a:ea typeface="Calibri" panose="020F0502020204030204" pitchFamily="34" charset="0"/>
              </a:rPr>
              <a:t>1°) Alcool et sociabilité</a:t>
            </a:r>
          </a:p>
          <a:p>
            <a:pPr marL="0" indent="0">
              <a:buNone/>
            </a:pPr>
            <a:r>
              <a:rPr lang="fr-FR" sz="2200" b="1" kern="100" noProof="0" dirty="0">
                <a:solidFill>
                  <a:schemeClr val="tx1"/>
                </a:solidFill>
                <a:latin typeface="Garamond" panose="02020404030301010803" pitchFamily="18" charset="0"/>
                <a:ea typeface="Calibri" panose="020F0502020204030204" pitchFamily="34" charset="0"/>
              </a:rPr>
              <a:t>2°) </a:t>
            </a:r>
            <a:r>
              <a:rPr lang="fr-FR" sz="2200" b="1" kern="100" cap="all" noProof="0" dirty="0">
                <a:solidFill>
                  <a:schemeClr val="tx1"/>
                </a:solidFill>
                <a:latin typeface="Garamond" panose="02020404030301010803" pitchFamily="18" charset="0"/>
                <a:ea typeface="Calibri" panose="020F0502020204030204" pitchFamily="34" charset="0"/>
              </a:rPr>
              <a:t>é</a:t>
            </a:r>
            <a:r>
              <a:rPr lang="fr-FR" sz="2200" b="1" kern="100" noProof="0" dirty="0">
                <a:solidFill>
                  <a:schemeClr val="tx1"/>
                </a:solidFill>
                <a:latin typeface="Garamond" panose="02020404030301010803" pitchFamily="18" charset="0"/>
                <a:ea typeface="Calibri" panose="020F0502020204030204" pitchFamily="34" charset="0"/>
              </a:rPr>
              <a:t>briété et perception</a:t>
            </a:r>
          </a:p>
          <a:p>
            <a:pPr marL="0" indent="0">
              <a:buNone/>
            </a:pPr>
            <a:endParaRPr lang="fr-FR" sz="1200" b="1" kern="100" noProof="0" dirty="0">
              <a:solidFill>
                <a:schemeClr val="tx1"/>
              </a:solidFill>
              <a:latin typeface="Garamond" panose="02020404030301010803" pitchFamily="18" charset="0"/>
              <a:ea typeface="Calibri" panose="020F0502020204030204" pitchFamily="34" charset="0"/>
            </a:endParaRPr>
          </a:p>
          <a:p>
            <a:pPr marL="0" indent="0">
              <a:buNone/>
            </a:pPr>
            <a:r>
              <a:rPr lang="fr-FR" sz="2200" b="1" u="sng" kern="100" noProof="0" dirty="0">
                <a:solidFill>
                  <a:schemeClr val="tx1"/>
                </a:solidFill>
                <a:latin typeface="Garamond" panose="02020404030301010803" pitchFamily="18" charset="0"/>
                <a:ea typeface="Calibri" panose="020F0502020204030204" pitchFamily="34" charset="0"/>
              </a:rPr>
              <a:t>III « Mental </a:t>
            </a:r>
            <a:r>
              <a:rPr lang="fr-FR" sz="2200" b="1" u="sng" kern="100" dirty="0">
                <a:solidFill>
                  <a:schemeClr val="tx1"/>
                </a:solidFill>
                <a:latin typeface="Garamond" panose="02020404030301010803" pitchFamily="18" charset="0"/>
                <a:ea typeface="Calibri" panose="020F0502020204030204" pitchFamily="34" charset="0"/>
              </a:rPr>
              <a:t>i</a:t>
            </a:r>
            <a:r>
              <a:rPr lang="fr-FR" sz="2200" b="1" u="sng" kern="100" noProof="0" dirty="0" err="1">
                <a:solidFill>
                  <a:schemeClr val="tx1"/>
                </a:solidFill>
                <a:latin typeface="Garamond" panose="02020404030301010803" pitchFamily="18" charset="0"/>
                <a:ea typeface="Calibri" panose="020F0502020204030204" pitchFamily="34" charset="0"/>
              </a:rPr>
              <a:t>nebriety</a:t>
            </a:r>
            <a:r>
              <a:rPr lang="fr-FR" sz="2200" b="1" u="sng" kern="100" noProof="0" dirty="0">
                <a:solidFill>
                  <a:schemeClr val="tx1"/>
                </a:solidFill>
                <a:latin typeface="Garamond" panose="02020404030301010803" pitchFamily="18" charset="0"/>
                <a:ea typeface="Calibri" panose="020F0502020204030204" pitchFamily="34" charset="0"/>
              </a:rPr>
              <a:t> » : L’</a:t>
            </a:r>
            <a:r>
              <a:rPr lang="fr-FR" sz="2200" b="1" u="sng" kern="100" dirty="0">
                <a:solidFill>
                  <a:schemeClr val="tx1"/>
                </a:solidFill>
                <a:latin typeface="Garamond" panose="02020404030301010803" pitchFamily="18" charset="0"/>
                <a:ea typeface="Calibri" panose="020F0502020204030204" pitchFamily="34" charset="0"/>
              </a:rPr>
              <a:t>in</a:t>
            </a:r>
            <a:r>
              <a:rPr lang="fr-FR" sz="2200" b="1" u="sng" kern="100" noProof="0" dirty="0">
                <a:solidFill>
                  <a:schemeClr val="tx1"/>
                </a:solidFill>
                <a:latin typeface="Garamond" panose="02020404030301010803" pitchFamily="18" charset="0"/>
                <a:ea typeface="Calibri" panose="020F0502020204030204" pitchFamily="34" charset="0"/>
              </a:rPr>
              <a:t>tempérance intempérée</a:t>
            </a:r>
          </a:p>
          <a:p>
            <a:pPr marL="0" indent="0">
              <a:buNone/>
            </a:pPr>
            <a:r>
              <a:rPr lang="fr-FR" sz="2200" b="1" kern="100" noProof="0" dirty="0">
                <a:solidFill>
                  <a:schemeClr val="tx1"/>
                </a:solidFill>
                <a:effectLst/>
                <a:latin typeface="Garamond" panose="02020404030301010803" pitchFamily="18" charset="0"/>
                <a:ea typeface="Calibri" panose="020F0502020204030204" pitchFamily="34" charset="0"/>
              </a:rPr>
              <a:t>1°) L</a:t>
            </a:r>
            <a:r>
              <a:rPr lang="fr-FR" sz="2200" b="1" kern="100" noProof="0" dirty="0">
                <a:solidFill>
                  <a:schemeClr val="tx1"/>
                </a:solidFill>
                <a:latin typeface="Garamond" panose="02020404030301010803" pitchFamily="18" charset="0"/>
                <a:ea typeface="Calibri" panose="020F0502020204030204" pitchFamily="34" charset="0"/>
              </a:rPr>
              <a:t>’ivresse de l’eau</a:t>
            </a:r>
          </a:p>
          <a:p>
            <a:pPr marL="0" indent="0">
              <a:buNone/>
            </a:pPr>
            <a:r>
              <a:rPr lang="fr-FR" sz="2200" b="1" kern="100" noProof="0" dirty="0">
                <a:solidFill>
                  <a:schemeClr val="tx1"/>
                </a:solidFill>
                <a:effectLst/>
                <a:latin typeface="Garamond" panose="02020404030301010803" pitchFamily="18" charset="0"/>
                <a:ea typeface="Calibri" panose="020F0502020204030204" pitchFamily="34" charset="0"/>
              </a:rPr>
              <a:t>2°) L’intempérance sans alcool</a:t>
            </a:r>
          </a:p>
        </p:txBody>
      </p:sp>
    </p:spTree>
    <p:extLst>
      <p:ext uri="{BB962C8B-B14F-4D97-AF65-F5344CB8AC3E}">
        <p14:creationId xmlns:p14="http://schemas.microsoft.com/office/powerpoint/2010/main" val="2850838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52237744-6824-0553-16D2-8FCFDAB033B4}"/>
            </a:ext>
          </a:extLst>
        </p:cNvPr>
        <p:cNvGrpSpPr/>
        <p:nvPr/>
      </p:nvGrpSpPr>
      <p:grpSpPr>
        <a:xfrm>
          <a:off x="0" y="0"/>
          <a:ext cx="0" cy="0"/>
          <a:chOff x="0" y="0"/>
          <a:chExt cx="0" cy="0"/>
        </a:xfrm>
      </p:grpSpPr>
      <p:sp>
        <p:nvSpPr>
          <p:cNvPr id="65" name="Google Shape;65;p14">
            <a:extLst>
              <a:ext uri="{FF2B5EF4-FFF2-40B4-BE49-F238E27FC236}">
                <a16:creationId xmlns:a16="http://schemas.microsoft.com/office/drawing/2014/main" id="{B51CCB98-2739-FA6B-8AE5-BB739C73D50F}"/>
              </a:ext>
            </a:extLst>
          </p:cNvPr>
          <p:cNvSpPr txBox="1">
            <a:spLocks noGrp="1"/>
          </p:cNvSpPr>
          <p:nvPr>
            <p:ph type="title"/>
          </p:nvPr>
        </p:nvSpPr>
        <p:spPr>
          <a:xfrm>
            <a:off x="311700" y="-55672"/>
            <a:ext cx="8520600" cy="572700"/>
          </a:xfrm>
          <a:prstGeom prst="rect">
            <a:avLst/>
          </a:prstGeom>
        </p:spPr>
        <p:txBody>
          <a:bodyPr spcFirstLastPara="1" wrap="square" lIns="91425" tIns="91425" rIns="91425" bIns="91425" anchor="t" anchorCtr="0">
            <a:noAutofit/>
          </a:bodyPr>
          <a:lstStyle/>
          <a:p>
            <a:pPr lvl="0" algn="ctr">
              <a:buSzPts val="990"/>
            </a:pPr>
            <a:r>
              <a:rPr lang="fr-FR" sz="2200" b="1" kern="100" dirty="0">
                <a:solidFill>
                  <a:schemeClr val="tx1"/>
                </a:solidFill>
                <a:latin typeface="Garamond" panose="02020404030301010803" pitchFamily="18" charset="0"/>
                <a:ea typeface="Calibri" panose="020F0502020204030204" pitchFamily="34" charset="0"/>
              </a:rPr>
              <a:t>« </a:t>
            </a:r>
            <a:r>
              <a:rPr lang="fr-FR" sz="2200" b="1" kern="100" dirty="0" err="1">
                <a:solidFill>
                  <a:schemeClr val="tx1"/>
                </a:solidFill>
                <a:latin typeface="Garamond" panose="02020404030301010803" pitchFamily="18" charset="0"/>
                <a:ea typeface="Calibri" panose="020F0502020204030204" pitchFamily="34" charset="0"/>
              </a:rPr>
              <a:t>Tipsy</a:t>
            </a:r>
            <a:r>
              <a:rPr lang="fr-FR" sz="2200" b="1" kern="100" dirty="0">
                <a:solidFill>
                  <a:schemeClr val="tx1"/>
                </a:solidFill>
                <a:latin typeface="Garamond" panose="02020404030301010803" pitchFamily="18" charset="0"/>
                <a:ea typeface="Calibri" panose="020F0502020204030204" pitchFamily="34" charset="0"/>
              </a:rPr>
              <a:t> </a:t>
            </a:r>
            <a:r>
              <a:rPr lang="fr-FR" sz="2200" b="1" kern="100" dirty="0" err="1">
                <a:solidFill>
                  <a:schemeClr val="tx1"/>
                </a:solidFill>
                <a:latin typeface="Garamond" panose="02020404030301010803" pitchFamily="18" charset="0"/>
                <a:ea typeface="Calibri" panose="020F0502020204030204" pitchFamily="34" charset="0"/>
              </a:rPr>
              <a:t>jollity</a:t>
            </a:r>
            <a:r>
              <a:rPr lang="fr-FR" sz="2200" b="1" kern="100" dirty="0">
                <a:solidFill>
                  <a:schemeClr val="tx1"/>
                </a:solidFill>
                <a:latin typeface="Garamond" panose="02020404030301010803" pitchFamily="18" charset="0"/>
                <a:ea typeface="Calibri" panose="020F0502020204030204" pitchFamily="34" charset="0"/>
              </a:rPr>
              <a:t> » : </a:t>
            </a:r>
            <a:r>
              <a:rPr lang="en-US" sz="2200" b="1" dirty="0" err="1">
                <a:latin typeface="Garamond" panose="02020404030301010803" pitchFamily="18" charset="0"/>
                <a:ea typeface="Garamond" charset="0"/>
                <a:cs typeface="Garamond" charset="0"/>
              </a:rPr>
              <a:t>Tempérance</a:t>
            </a:r>
            <a:r>
              <a:rPr lang="en-US" sz="2200" b="1" dirty="0">
                <a:latin typeface="Garamond" panose="02020404030301010803" pitchFamily="18" charset="0"/>
                <a:ea typeface="Garamond" charset="0"/>
                <a:cs typeface="Garamond" charset="0"/>
              </a:rPr>
              <a:t> et </a:t>
            </a:r>
            <a:r>
              <a:rPr lang="en-US" sz="2200" b="1" dirty="0" err="1">
                <a:latin typeface="Garamond" panose="02020404030301010803" pitchFamily="18" charset="0"/>
                <a:ea typeface="Garamond" charset="0"/>
                <a:cs typeface="Garamond" charset="0"/>
              </a:rPr>
              <a:t>régulations</a:t>
            </a:r>
            <a:endParaRPr lang="en-US" sz="2200" b="1" dirty="0">
              <a:latin typeface="Garamond" panose="02020404030301010803" pitchFamily="18" charset="0"/>
              <a:ea typeface="Garamond" charset="0"/>
              <a:cs typeface="Garamond" charset="0"/>
            </a:endParaRPr>
          </a:p>
        </p:txBody>
      </p:sp>
      <p:sp>
        <p:nvSpPr>
          <p:cNvPr id="66" name="Google Shape;66;p14">
            <a:extLst>
              <a:ext uri="{FF2B5EF4-FFF2-40B4-BE49-F238E27FC236}">
                <a16:creationId xmlns:a16="http://schemas.microsoft.com/office/drawing/2014/main" id="{2E94B5DE-D069-404F-D4CE-0214118105AA}"/>
              </a:ext>
            </a:extLst>
          </p:cNvPr>
          <p:cNvSpPr txBox="1">
            <a:spLocks noGrp="1"/>
          </p:cNvSpPr>
          <p:nvPr>
            <p:ph type="body" idx="1"/>
          </p:nvPr>
        </p:nvSpPr>
        <p:spPr>
          <a:xfrm>
            <a:off x="0" y="413510"/>
            <a:ext cx="9144000" cy="4729989"/>
          </a:xfrm>
          <a:prstGeom prst="rect">
            <a:avLst/>
          </a:prstGeom>
        </p:spPr>
        <p:txBody>
          <a:bodyPr spcFirstLastPara="1" wrap="square" lIns="91425" tIns="91425" rIns="91425" bIns="91425" anchor="t" anchorCtr="0">
            <a:noAutofit/>
          </a:bodyPr>
          <a:lstStyle/>
          <a:p>
            <a:pPr marL="0" lvl="0" indent="0" algn="just">
              <a:buNone/>
            </a:pPr>
            <a:r>
              <a:rPr lang="fr-FR" sz="1700" b="1" u="sng" dirty="0">
                <a:solidFill>
                  <a:schemeClr val="tx1"/>
                </a:solidFill>
                <a:effectLst/>
                <a:latin typeface="Garamond" panose="02020404030301010803" pitchFamily="18" charset="0"/>
                <a:ea typeface="Calibri" panose="020F0502020204030204" pitchFamily="34" charset="0"/>
              </a:rPr>
              <a:t>1°) Aux sources de la tempérance</a:t>
            </a:r>
          </a:p>
          <a:p>
            <a:pPr marL="0" lvl="0" indent="0" algn="just">
              <a:buNone/>
            </a:pPr>
            <a:endParaRPr lang="fr-FR" sz="800" b="1" u="sng"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lvl="0" indent="0" algn="just">
              <a:buNone/>
            </a:pPr>
            <a:r>
              <a:rPr lang="en-US" sz="1700" b="1"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t>
            </a:r>
            <a:r>
              <a:rPr lang="en-US" sz="17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May-Pole of Merry Mount”: “tipsy jollity” </a:t>
            </a:r>
            <a:r>
              <a:rPr lang="en-US" sz="1700"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(112), </a:t>
            </a:r>
            <a:r>
              <a:rPr lang="en-US" sz="17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“wild philosophy of pleasure</a:t>
            </a:r>
            <a:r>
              <a:rPr lang="en-US" sz="1700"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 (114), </a:t>
            </a:r>
            <a:r>
              <a:rPr lang="en-US" sz="17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t>
            </a:r>
            <a:r>
              <a:rPr lang="en-US" sz="1700" noProof="0" dirty="0">
                <a:solidFill>
                  <a:schemeClr val="tx1"/>
                </a:solidFill>
                <a:latin typeface="Garamond" panose="02020404030301010803" pitchFamily="18" charset="0"/>
              </a:rPr>
              <a:t>the expression of wild </a:t>
            </a:r>
            <a:r>
              <a:rPr lang="en-US" sz="1700" b="1" noProof="0" dirty="0">
                <a:solidFill>
                  <a:schemeClr val="tx1"/>
                </a:solidFill>
                <a:latin typeface="Garamond" panose="02020404030301010803" pitchFamily="18" charset="0"/>
              </a:rPr>
              <a:t>revelry</a:t>
            </a:r>
            <a:r>
              <a:rPr lang="en-US" sz="1700" noProof="0" dirty="0">
                <a:solidFill>
                  <a:schemeClr val="tx1"/>
                </a:solidFill>
                <a:latin typeface="Garamond" panose="02020404030301010803" pitchFamily="18" charset="0"/>
              </a:rPr>
              <a:t> upon their features” (112)  VS  “the </a:t>
            </a:r>
            <a:r>
              <a:rPr lang="en-US" sz="1700" b="1" noProof="0" dirty="0">
                <a:solidFill>
                  <a:schemeClr val="tx1"/>
                </a:solidFill>
                <a:latin typeface="Garamond" panose="02020404030301010803" pitchFamily="18" charset="0"/>
              </a:rPr>
              <a:t>sternest cares </a:t>
            </a:r>
            <a:r>
              <a:rPr lang="en-US" sz="1700" noProof="0" dirty="0">
                <a:solidFill>
                  <a:schemeClr val="tx1"/>
                </a:solidFill>
                <a:latin typeface="Garamond" panose="02020404030301010803" pitchFamily="18" charset="0"/>
              </a:rPr>
              <a:t>of life, personified by the dark Puritans” (118)</a:t>
            </a:r>
          </a:p>
          <a:p>
            <a:pPr marL="0" lvl="0" indent="0" algn="just">
              <a:buNone/>
            </a:pPr>
            <a:endParaRPr lang="en-US" sz="8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lvl="0" indent="0" algn="just">
              <a:buNone/>
            </a:pPr>
            <a:r>
              <a:rPr lang="en-US" sz="1700"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en-US" sz="17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t>
            </a:r>
            <a:r>
              <a:rPr lang="en-US" sz="1700"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My Kinsman, Major Molineux” </a:t>
            </a:r>
            <a:r>
              <a:rPr lang="en-US" sz="17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en-US" sz="1700" noProof="0" dirty="0">
                <a:solidFill>
                  <a:schemeClr val="tx1"/>
                </a:solidFill>
                <a:latin typeface="Garamond" panose="02020404030301010803" pitchFamily="18" charset="0"/>
              </a:rPr>
              <a:t>“Nearly all, in short, evinced a predilection for </a:t>
            </a:r>
            <a:r>
              <a:rPr lang="en-US" sz="1700" b="1" noProof="0" dirty="0">
                <a:solidFill>
                  <a:schemeClr val="tx1"/>
                </a:solidFill>
                <a:latin typeface="Garamond" panose="02020404030301010803" pitchFamily="18" charset="0"/>
              </a:rPr>
              <a:t>the Good Creature </a:t>
            </a:r>
            <a:r>
              <a:rPr lang="en-US" sz="1700" noProof="0" dirty="0">
                <a:solidFill>
                  <a:schemeClr val="tx1"/>
                </a:solidFill>
                <a:latin typeface="Garamond" panose="02020404030301010803" pitchFamily="18" charset="0"/>
              </a:rPr>
              <a:t>in some of its various shapes, for this is a </a:t>
            </a:r>
            <a:r>
              <a:rPr lang="en-US" sz="1700" b="1" noProof="0" dirty="0">
                <a:solidFill>
                  <a:schemeClr val="tx1"/>
                </a:solidFill>
                <a:latin typeface="Garamond" panose="02020404030301010803" pitchFamily="18" charset="0"/>
              </a:rPr>
              <a:t>vice</a:t>
            </a:r>
            <a:r>
              <a:rPr lang="en-US" sz="1700" noProof="0" dirty="0">
                <a:solidFill>
                  <a:schemeClr val="tx1"/>
                </a:solidFill>
                <a:latin typeface="Garamond" panose="02020404030301010803" pitchFamily="18" charset="0"/>
              </a:rPr>
              <a:t> to which, as Fast Day sermons of </a:t>
            </a:r>
            <a:r>
              <a:rPr lang="en-US" sz="1700" b="1" noProof="0" dirty="0">
                <a:solidFill>
                  <a:schemeClr val="tx1"/>
                </a:solidFill>
                <a:latin typeface="Garamond" panose="02020404030301010803" pitchFamily="18" charset="0"/>
              </a:rPr>
              <a:t>a hundred years ago </a:t>
            </a:r>
            <a:r>
              <a:rPr lang="en-US" sz="1700" noProof="0" dirty="0">
                <a:solidFill>
                  <a:schemeClr val="tx1"/>
                </a:solidFill>
                <a:latin typeface="Garamond" panose="02020404030301010803" pitchFamily="18" charset="0"/>
              </a:rPr>
              <a:t>will testify, </a:t>
            </a:r>
            <a:r>
              <a:rPr lang="en-US" sz="1700" b="1" noProof="0" dirty="0">
                <a:solidFill>
                  <a:schemeClr val="tx1"/>
                </a:solidFill>
                <a:latin typeface="Garamond" panose="02020404030301010803" pitchFamily="18" charset="0"/>
              </a:rPr>
              <a:t>we have a long hereditary claim” </a:t>
            </a:r>
            <a:r>
              <a:rPr lang="en-US" sz="1700" noProof="0" dirty="0">
                <a:solidFill>
                  <a:schemeClr val="tx1"/>
                </a:solidFill>
                <a:latin typeface="Garamond" panose="02020404030301010803" pitchFamily="18" charset="0"/>
              </a:rPr>
              <a:t>(6)</a:t>
            </a:r>
          </a:p>
          <a:p>
            <a:pPr marL="0" lvl="0" indent="0" algn="just">
              <a:buNone/>
            </a:pPr>
            <a:endParaRPr lang="en-US" sz="800" b="1" noProof="0" dirty="0">
              <a:solidFill>
                <a:schemeClr val="tx1"/>
              </a:solidFill>
              <a:latin typeface="Garamond" panose="02020404030301010803" pitchFamily="18" charset="0"/>
            </a:endParaRPr>
          </a:p>
          <a:p>
            <a:pPr marL="0" lvl="0" indent="0" algn="just">
              <a:buNone/>
            </a:pPr>
            <a:r>
              <a:rPr lang="en-US" sz="1700"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Cf “A Rill from the Town Pump”: </a:t>
            </a:r>
            <a:r>
              <a:rPr lang="en-US" sz="17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t>
            </a:r>
            <a:r>
              <a:rPr lang="en-US" sz="1700" noProof="0" dirty="0">
                <a:solidFill>
                  <a:schemeClr val="tx1"/>
                </a:solidFill>
                <a:latin typeface="Garamond" panose="02020404030301010803" pitchFamily="18" charset="0"/>
              </a:rPr>
              <a:t>Until </a:t>
            </a:r>
            <a:r>
              <a:rPr lang="en-US" sz="1700" b="1" noProof="0" dirty="0">
                <a:solidFill>
                  <a:schemeClr val="tx1"/>
                </a:solidFill>
                <a:latin typeface="Garamond" panose="02020404030301010803" pitchFamily="18" charset="0"/>
              </a:rPr>
              <a:t>now</a:t>
            </a:r>
            <a:r>
              <a:rPr lang="en-US" sz="1700" noProof="0" dirty="0">
                <a:solidFill>
                  <a:schemeClr val="tx1"/>
                </a:solidFill>
                <a:latin typeface="Garamond" panose="02020404030301010803" pitchFamily="18" charset="0"/>
              </a:rPr>
              <a:t>, the phrensy of </a:t>
            </a:r>
            <a:r>
              <a:rPr lang="en-US" sz="1700" b="1" noProof="0" dirty="0">
                <a:solidFill>
                  <a:schemeClr val="tx1"/>
                </a:solidFill>
                <a:latin typeface="Garamond" panose="02020404030301010803" pitchFamily="18" charset="0"/>
              </a:rPr>
              <a:t>hereditary fever has raged in the human blood, transmitted from sire to son, and re-kindled, in every generation</a:t>
            </a:r>
            <a:r>
              <a:rPr lang="en-US" sz="1700" noProof="0" dirty="0">
                <a:solidFill>
                  <a:schemeClr val="tx1"/>
                </a:solidFill>
                <a:latin typeface="Garamond" panose="02020404030301010803" pitchFamily="18" charset="0"/>
              </a:rPr>
              <a:t>, by fresh draughts of liquid flame.”  (312)</a:t>
            </a:r>
          </a:p>
          <a:p>
            <a:pPr marL="0" lvl="0" indent="0" algn="just">
              <a:buNone/>
            </a:pPr>
            <a:r>
              <a:rPr lang="en-US" sz="17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en-US" sz="1700" b="1" noProof="0" dirty="0">
                <a:solidFill>
                  <a:schemeClr val="tx1"/>
                </a:solidFill>
                <a:latin typeface="Garamond" panose="02020404030301010803" pitchFamily="18" charset="0"/>
              </a:rPr>
              <a:t>Endicott</a:t>
            </a:r>
            <a:r>
              <a:rPr lang="en-US" sz="1700" noProof="0" dirty="0">
                <a:solidFill>
                  <a:schemeClr val="tx1"/>
                </a:solidFill>
                <a:latin typeface="Garamond" panose="02020404030301010803" pitchFamily="18" charset="0"/>
              </a:rPr>
              <a:t>, and his followers [...] and often knelt down to drink, dipping their long beards in the spring.” (310) + “And be it the moral of my story, that, as this wasted and long-lost fountain is now known and prized </a:t>
            </a:r>
            <a:r>
              <a:rPr lang="en-US" sz="1700" b="1" noProof="0" dirty="0">
                <a:solidFill>
                  <a:schemeClr val="tx1"/>
                </a:solidFill>
                <a:latin typeface="Garamond" panose="02020404030301010803" pitchFamily="18" charset="0"/>
              </a:rPr>
              <a:t>again</a:t>
            </a:r>
            <a:r>
              <a:rPr lang="en-US" sz="1700" noProof="0" dirty="0">
                <a:solidFill>
                  <a:schemeClr val="tx1"/>
                </a:solidFill>
                <a:latin typeface="Garamond" panose="02020404030301010803" pitchFamily="18" charset="0"/>
              </a:rPr>
              <a:t>, so shall the virtues of cold water, </a:t>
            </a:r>
            <a:r>
              <a:rPr lang="en-US" sz="1700" b="1" noProof="0" dirty="0">
                <a:solidFill>
                  <a:schemeClr val="tx1"/>
                </a:solidFill>
                <a:latin typeface="Garamond" panose="02020404030301010803" pitchFamily="18" charset="0"/>
              </a:rPr>
              <a:t>too little valued since your fathers’ days</a:t>
            </a:r>
            <a:r>
              <a:rPr lang="en-US" sz="1700" noProof="0" dirty="0">
                <a:solidFill>
                  <a:schemeClr val="tx1"/>
                </a:solidFill>
                <a:latin typeface="Garamond" panose="02020404030301010803" pitchFamily="18" charset="0"/>
              </a:rPr>
              <a:t>, be recognized by all.” (311)</a:t>
            </a:r>
            <a:endParaRPr lang="en-US" sz="1700" b="1" kern="100" noProof="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lvl="0" indent="0" algn="just">
              <a:buNone/>
            </a:pPr>
            <a:endParaRPr lang="fr-FR" sz="1700" b="1" u="sng"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lvl="0" indent="0" algn="just">
              <a:buNone/>
            </a:pPr>
            <a:endParaRPr lang="en-US" sz="1700" b="1" u="sng"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lvl="0" indent="0" algn="just">
              <a:buNone/>
            </a:pPr>
            <a:endParaRPr lang="en-US" sz="2000" b="1" u="sng"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318422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E0504DDC-5D9C-5DE2-AB3B-83BEC4B25D3C}"/>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05C665B9-1DB0-26BD-456B-56696A0B267D}"/>
              </a:ext>
            </a:extLst>
          </p:cNvPr>
          <p:cNvSpPr txBox="1">
            <a:spLocks noGrp="1"/>
          </p:cNvSpPr>
          <p:nvPr>
            <p:ph type="body" idx="1"/>
          </p:nvPr>
        </p:nvSpPr>
        <p:spPr>
          <a:xfrm>
            <a:off x="0" y="0"/>
            <a:ext cx="9030984" cy="5029200"/>
          </a:xfrm>
          <a:prstGeom prst="rect">
            <a:avLst/>
          </a:prstGeom>
        </p:spPr>
        <p:txBody>
          <a:bodyPr spcFirstLastPara="1" wrap="square" lIns="91425" tIns="91425" rIns="91425" bIns="91425" anchor="t" anchorCtr="0">
            <a:noAutofit/>
          </a:bodyPr>
          <a:lstStyle/>
          <a:p>
            <a:pPr marL="0" lvl="0" indent="0" algn="just">
              <a:buNone/>
            </a:pPr>
            <a:r>
              <a:rPr lang="en-US" sz="1700" b="1" u="sng" dirty="0">
                <a:solidFill>
                  <a:schemeClr val="tx1"/>
                </a:solidFill>
                <a:effectLst/>
                <a:latin typeface="Garamond" panose="02020404030301010803" pitchFamily="18" charset="0"/>
                <a:cs typeface="Times New Roman" panose="02020603050405020304" pitchFamily="18" charset="0"/>
              </a:rPr>
              <a:t>2°) </a:t>
            </a:r>
            <a:r>
              <a:rPr lang="en-US" sz="1700" b="1" u="sng" dirty="0" err="1">
                <a:solidFill>
                  <a:schemeClr val="tx1"/>
                </a:solidFill>
                <a:effectLst/>
                <a:latin typeface="Garamond" panose="02020404030301010803" pitchFamily="18" charset="0"/>
                <a:cs typeface="Times New Roman" panose="02020603050405020304" pitchFamily="18" charset="0"/>
              </a:rPr>
              <a:t>Réformer</a:t>
            </a:r>
            <a:r>
              <a:rPr lang="en-US" sz="1700" b="1" u="sng" dirty="0">
                <a:solidFill>
                  <a:schemeClr val="tx1"/>
                </a:solidFill>
                <a:effectLst/>
                <a:latin typeface="Garamond" panose="02020404030301010803" pitchFamily="18" charset="0"/>
                <a:cs typeface="Times New Roman" panose="02020603050405020304" pitchFamily="18" charset="0"/>
              </a:rPr>
              <a:t>, </a:t>
            </a:r>
            <a:r>
              <a:rPr lang="en-US" sz="1700" b="1" u="sng" dirty="0" err="1">
                <a:solidFill>
                  <a:schemeClr val="tx1"/>
                </a:solidFill>
                <a:effectLst/>
                <a:latin typeface="Garamond" panose="02020404030301010803" pitchFamily="18" charset="0"/>
                <a:cs typeface="Times New Roman" panose="02020603050405020304" pitchFamily="18" charset="0"/>
              </a:rPr>
              <a:t>tempérer</a:t>
            </a:r>
            <a:endParaRPr lang="fr-FR" sz="1700" b="1" u="sng" dirty="0">
              <a:solidFill>
                <a:schemeClr val="tx1"/>
              </a:solidFill>
              <a:effectLst/>
              <a:latin typeface="Garamond" panose="02020404030301010803" pitchFamily="18" charset="0"/>
            </a:endParaRPr>
          </a:p>
          <a:p>
            <a:pPr marL="0" lvl="0" indent="0" algn="just">
              <a:buNone/>
            </a:pPr>
            <a:endParaRPr lang="en-US" sz="500" dirty="0">
              <a:solidFill>
                <a:schemeClr val="tx1"/>
              </a:solidFill>
              <a:latin typeface="Garamond" panose="02020404030301010803" pitchFamily="18" charset="0"/>
              <a:cs typeface="Times New Roman" panose="02020603050405020304" pitchFamily="18" charset="0"/>
            </a:endParaRPr>
          </a:p>
          <a:p>
            <a:pPr marL="0" indent="0" algn="just">
              <a:buNone/>
            </a:pPr>
            <a:r>
              <a:rPr lang="en-US" sz="1700" noProof="0" dirty="0">
                <a:solidFill>
                  <a:schemeClr val="tx1"/>
                </a:solidFill>
                <a:effectLst/>
                <a:latin typeface="Garamond" panose="02020404030301010803" pitchFamily="18" charset="0"/>
                <a:ea typeface="Calibri" panose="020F0502020204030204" pitchFamily="34" charset="0"/>
              </a:rPr>
              <a:t>“Earth’s Holocaust”: “</a:t>
            </a:r>
            <a:r>
              <a:rPr lang="en-US" sz="1700" noProof="0" dirty="0">
                <a:solidFill>
                  <a:schemeClr val="tx1"/>
                </a:solidFill>
                <a:latin typeface="Garamond" panose="02020404030301010803" pitchFamily="18" charset="0"/>
              </a:rPr>
              <a:t>the </a:t>
            </a:r>
            <a:r>
              <a:rPr lang="en-US" sz="1700" b="1" noProof="0" dirty="0">
                <a:solidFill>
                  <a:schemeClr val="tx1"/>
                </a:solidFill>
                <a:latin typeface="Garamond" panose="02020404030301010803" pitchFamily="18" charset="0"/>
              </a:rPr>
              <a:t>zeal of the reformers</a:t>
            </a:r>
            <a:r>
              <a:rPr lang="en-US" sz="1700" noProof="0" dirty="0">
                <a:solidFill>
                  <a:schemeClr val="tx1"/>
                </a:solidFill>
                <a:latin typeface="Garamond" panose="02020404030301010803" pitchFamily="18" charset="0"/>
              </a:rPr>
              <a:t>”; </a:t>
            </a:r>
            <a:r>
              <a:rPr lang="en-US" sz="1700" dirty="0">
                <a:solidFill>
                  <a:schemeClr val="tx1"/>
                </a:solidFill>
                <a:latin typeface="Garamond" panose="02020404030301010803" pitchFamily="18" charset="0"/>
              </a:rPr>
              <a:t>“</a:t>
            </a:r>
            <a:r>
              <a:rPr lang="en-US" sz="1700" noProof="0" dirty="0">
                <a:solidFill>
                  <a:schemeClr val="tx1"/>
                </a:solidFill>
                <a:latin typeface="Garamond" panose="02020404030301010803" pitchFamily="18" charset="0"/>
              </a:rPr>
              <a:t>the general and </a:t>
            </a:r>
            <a:r>
              <a:rPr lang="en-US" sz="1700" b="1" noProof="0" dirty="0">
                <a:solidFill>
                  <a:schemeClr val="tx1"/>
                </a:solidFill>
                <a:latin typeface="Garamond" panose="02020404030301010803" pitchFamily="18" charset="0"/>
              </a:rPr>
              <a:t>systematic measures of reform</a:t>
            </a:r>
            <a:r>
              <a:rPr lang="en-US" sz="1700" dirty="0">
                <a:solidFill>
                  <a:schemeClr val="tx1"/>
                </a:solidFill>
                <a:latin typeface="Garamond" panose="02020404030301010803" pitchFamily="18" charset="0"/>
              </a:rPr>
              <a:t>” (186)</a:t>
            </a:r>
            <a:endParaRPr lang="en-US" sz="1700" noProof="0" dirty="0">
              <a:solidFill>
                <a:schemeClr val="tx1"/>
              </a:solidFill>
              <a:effectLst/>
              <a:latin typeface="Garamond" panose="02020404030301010803" pitchFamily="18" charset="0"/>
              <a:ea typeface="Calibri" panose="020F0502020204030204" pitchFamily="34" charset="0"/>
            </a:endParaRPr>
          </a:p>
          <a:p>
            <a:pPr marL="0" lvl="0" indent="0" algn="just">
              <a:buNone/>
            </a:pPr>
            <a:r>
              <a:rPr lang="en-US" sz="1700" noProof="0" dirty="0">
                <a:solidFill>
                  <a:schemeClr val="tx1"/>
                </a:solidFill>
                <a:latin typeface="Garamond" panose="02020404030301010803" pitchFamily="18" charset="0"/>
                <a:cs typeface="Times New Roman" panose="02020603050405020304" pitchFamily="18" charset="0"/>
              </a:rPr>
              <a:t>Cf </a:t>
            </a:r>
            <a:r>
              <a:rPr lang="en-US" sz="1700" dirty="0">
                <a:solidFill>
                  <a:schemeClr val="tx1"/>
                </a:solidFill>
                <a:latin typeface="Garamond" panose="02020404030301010803" pitchFamily="18" charset="0"/>
                <a:cs typeface="Times New Roman" panose="02020603050405020304" pitchFamily="18" charset="0"/>
              </a:rPr>
              <a:t>“</a:t>
            </a:r>
            <a:r>
              <a:rPr lang="en-US" sz="1700" noProof="0" dirty="0">
                <a:solidFill>
                  <a:schemeClr val="tx1"/>
                </a:solidFill>
                <a:latin typeface="Garamond" panose="02020404030301010803" pitchFamily="18" charset="0"/>
              </a:rPr>
              <a:t>The Hall of Fantasy” :  “It would be endless to describe the herd of r</a:t>
            </a:r>
            <a:r>
              <a:rPr lang="en-US" sz="1700" b="1" noProof="0" dirty="0">
                <a:solidFill>
                  <a:schemeClr val="tx1"/>
                </a:solidFill>
                <a:latin typeface="Garamond" panose="02020404030301010803" pitchFamily="18" charset="0"/>
              </a:rPr>
              <a:t>eal or self-styled reformers</a:t>
            </a:r>
            <a:r>
              <a:rPr lang="en-US" sz="1700" noProof="0" dirty="0">
                <a:solidFill>
                  <a:schemeClr val="tx1"/>
                </a:solidFill>
                <a:latin typeface="Garamond" panose="02020404030301010803" pitchFamily="18" charset="0"/>
              </a:rPr>
              <a:t>, that peopled this place of refuge. They were </a:t>
            </a:r>
            <a:r>
              <a:rPr lang="en-US" sz="1700" b="1" noProof="0" dirty="0">
                <a:solidFill>
                  <a:schemeClr val="tx1"/>
                </a:solidFill>
                <a:latin typeface="Garamond" panose="02020404030301010803" pitchFamily="18" charset="0"/>
              </a:rPr>
              <a:t>the representatives of an unquiet period</a:t>
            </a:r>
            <a:r>
              <a:rPr lang="en-US" sz="1700" noProof="0" dirty="0">
                <a:solidFill>
                  <a:schemeClr val="tx1"/>
                </a:solidFill>
                <a:latin typeface="Garamond" panose="02020404030301010803" pitchFamily="18" charset="0"/>
              </a:rPr>
              <a:t>, when mankind is seeking to cast off the whole tissue of </a:t>
            </a:r>
            <a:r>
              <a:rPr lang="en-US" sz="1700" b="1" noProof="0" dirty="0">
                <a:solidFill>
                  <a:schemeClr val="tx1"/>
                </a:solidFill>
                <a:latin typeface="Garamond" panose="02020404030301010803" pitchFamily="18" charset="0"/>
              </a:rPr>
              <a:t>ancient custom</a:t>
            </a:r>
            <a:r>
              <a:rPr lang="en-US" sz="1700" noProof="0" dirty="0">
                <a:solidFill>
                  <a:schemeClr val="tx1"/>
                </a:solidFill>
                <a:latin typeface="Garamond" panose="02020404030301010803" pitchFamily="18" charset="0"/>
              </a:rPr>
              <a:t>, like a tattered garment.” (740)</a:t>
            </a:r>
          </a:p>
          <a:p>
            <a:pPr marL="0" lvl="0" indent="0" algn="just">
              <a:buNone/>
            </a:pPr>
            <a:endParaRPr lang="en-US" sz="1000" noProof="0" dirty="0">
              <a:solidFill>
                <a:schemeClr val="tx1"/>
              </a:solidFill>
              <a:latin typeface="Garamond" panose="02020404030301010803" pitchFamily="18" charset="0"/>
              <a:cs typeface="Times New Roman" panose="02020603050405020304" pitchFamily="18" charset="0"/>
            </a:endParaRPr>
          </a:p>
          <a:p>
            <a:pPr marL="0" lvl="0" indent="0" algn="just">
              <a:buNone/>
            </a:pPr>
            <a:r>
              <a:rPr lang="en-US" sz="1700" noProof="0" dirty="0">
                <a:solidFill>
                  <a:schemeClr val="tx1"/>
                </a:solidFill>
                <a:latin typeface="Garamond" panose="02020404030301010803" pitchFamily="18" charset="0"/>
                <a:ea typeface="Calibri" panose="020F0502020204030204" pitchFamily="34" charset="0"/>
              </a:rPr>
              <a:t>“Earth’s Holocaust”: </a:t>
            </a:r>
            <a:r>
              <a:rPr lang="en-US" sz="1700" noProof="0" dirty="0">
                <a:solidFill>
                  <a:schemeClr val="tx1"/>
                </a:solidFill>
                <a:latin typeface="Garamond" panose="02020404030301010803" pitchFamily="18" charset="0"/>
              </a:rPr>
              <a:t>“a vast procession of </a:t>
            </a:r>
            <a:r>
              <a:rPr lang="en-US" sz="1700" b="1" noProof="0" dirty="0">
                <a:solidFill>
                  <a:schemeClr val="tx1"/>
                </a:solidFill>
                <a:latin typeface="Garamond" panose="02020404030301010803" pitchFamily="18" charset="0"/>
              </a:rPr>
              <a:t>Washingtonians</a:t>
            </a:r>
            <a:r>
              <a:rPr lang="en-US" sz="1700" noProof="0" dirty="0">
                <a:solidFill>
                  <a:schemeClr val="tx1"/>
                </a:solidFill>
                <a:latin typeface="Garamond" panose="02020404030301010803" pitchFamily="18" charset="0"/>
              </a:rPr>
              <a:t>—as the </a:t>
            </a:r>
            <a:r>
              <a:rPr lang="en-US" sz="1700" b="1" noProof="0" dirty="0">
                <a:solidFill>
                  <a:schemeClr val="tx1"/>
                </a:solidFill>
                <a:latin typeface="Garamond" panose="02020404030301010803" pitchFamily="18" charset="0"/>
              </a:rPr>
              <a:t>votaries of temperance </a:t>
            </a:r>
            <a:r>
              <a:rPr lang="en-US" sz="1700" noProof="0" dirty="0">
                <a:solidFill>
                  <a:schemeClr val="tx1"/>
                </a:solidFill>
                <a:latin typeface="Garamond" panose="02020404030301010803" pitchFamily="18" charset="0"/>
              </a:rPr>
              <a:t>call themselves now-a-days” (184)</a:t>
            </a:r>
          </a:p>
          <a:p>
            <a:pPr marL="0" lvl="0" indent="0" algn="just">
              <a:buNone/>
            </a:pPr>
            <a:r>
              <a:rPr lang="en-US" sz="1700" noProof="0" dirty="0">
                <a:solidFill>
                  <a:schemeClr val="tx1"/>
                </a:solidFill>
                <a:latin typeface="Garamond" panose="02020404030301010803" pitchFamily="18" charset="0"/>
                <a:cs typeface="Times New Roman" panose="02020603050405020304" pitchFamily="18" charset="0"/>
              </a:rPr>
              <a:t>“Town Pump”: “</a:t>
            </a:r>
            <a:r>
              <a:rPr lang="en-US" sz="1700" noProof="0" dirty="0">
                <a:solidFill>
                  <a:schemeClr val="tx1"/>
                </a:solidFill>
                <a:latin typeface="Garamond" panose="02020404030301010803" pitchFamily="18" charset="0"/>
              </a:rPr>
              <a:t>My dear hearers, when the world shall have been regenerated, by my instrumentality, you will collect your useless vats and liquor-casks, into one great pile, and </a:t>
            </a:r>
            <a:r>
              <a:rPr lang="en-US" sz="1700" b="1" noProof="0" dirty="0">
                <a:solidFill>
                  <a:schemeClr val="tx1"/>
                </a:solidFill>
                <a:latin typeface="Garamond" panose="02020404030301010803" pitchFamily="18" charset="0"/>
              </a:rPr>
              <a:t>make a bonfire</a:t>
            </a:r>
            <a:r>
              <a:rPr lang="en-US" sz="1700" noProof="0" dirty="0">
                <a:solidFill>
                  <a:schemeClr val="tx1"/>
                </a:solidFill>
                <a:latin typeface="Garamond" panose="02020404030301010803" pitchFamily="18" charset="0"/>
              </a:rPr>
              <a:t>, in honor of the Town-Pump” (313)</a:t>
            </a:r>
          </a:p>
          <a:p>
            <a:pPr marL="0" lvl="0" indent="0" algn="just">
              <a:buNone/>
            </a:pPr>
            <a:endParaRPr lang="en-US" sz="1000" noProof="0" dirty="0">
              <a:solidFill>
                <a:schemeClr val="tx1"/>
              </a:solidFill>
              <a:latin typeface="Garamond" panose="02020404030301010803" pitchFamily="18" charset="0"/>
            </a:endParaRPr>
          </a:p>
          <a:p>
            <a:pPr marL="0" lvl="0" indent="0" algn="just">
              <a:buNone/>
            </a:pPr>
            <a:r>
              <a:rPr lang="en-US" sz="1700" dirty="0">
                <a:solidFill>
                  <a:schemeClr val="tx1"/>
                </a:solidFill>
                <a:latin typeface="Garamond" panose="02020404030301010803" pitchFamily="18" charset="0"/>
              </a:rPr>
              <a:t>“Earth’s Holocaust”: “</a:t>
            </a:r>
            <a:r>
              <a:rPr lang="en-US" noProof="0" dirty="0">
                <a:solidFill>
                  <a:schemeClr val="tx1"/>
                </a:solidFill>
                <a:latin typeface="Garamond" panose="02020404030301010803" pitchFamily="18" charset="0"/>
              </a:rPr>
              <a:t>instead of kindling a </a:t>
            </a:r>
            <a:r>
              <a:rPr lang="en-US" b="1" noProof="0" dirty="0">
                <a:solidFill>
                  <a:schemeClr val="tx1"/>
                </a:solidFill>
                <a:latin typeface="Garamond" panose="02020404030301010803" pitchFamily="18" charset="0"/>
              </a:rPr>
              <a:t>frenzied light </a:t>
            </a:r>
            <a:r>
              <a:rPr lang="en-US" noProof="0" dirty="0">
                <a:solidFill>
                  <a:schemeClr val="tx1"/>
                </a:solidFill>
                <a:latin typeface="Garamond" panose="02020404030301010803" pitchFamily="18" charset="0"/>
              </a:rPr>
              <a:t>in the eyes of </a:t>
            </a:r>
            <a:r>
              <a:rPr lang="en-US" b="1" noProof="0" dirty="0">
                <a:solidFill>
                  <a:schemeClr val="tx1"/>
                </a:solidFill>
                <a:latin typeface="Garamond" panose="02020404030301010803" pitchFamily="18" charset="0"/>
              </a:rPr>
              <a:t>individual topers </a:t>
            </a:r>
            <a:r>
              <a:rPr lang="en-US" noProof="0" dirty="0">
                <a:solidFill>
                  <a:schemeClr val="tx1"/>
                </a:solidFill>
                <a:latin typeface="Garamond" panose="02020404030301010803" pitchFamily="18" charset="0"/>
              </a:rPr>
              <a:t>as of yore, soared upwards with a </a:t>
            </a:r>
            <a:r>
              <a:rPr lang="en-US" b="1" noProof="0" dirty="0">
                <a:solidFill>
                  <a:schemeClr val="tx1"/>
                </a:solidFill>
                <a:latin typeface="Garamond" panose="02020404030301010803" pitchFamily="18" charset="0"/>
              </a:rPr>
              <a:t>bewildering gleam that startled all mankind</a:t>
            </a:r>
            <a:r>
              <a:rPr lang="en-US" sz="1600" dirty="0">
                <a:solidFill>
                  <a:schemeClr val="tx1"/>
                </a:solidFill>
                <a:latin typeface="Garamond" panose="02020404030301010803" pitchFamily="18" charset="0"/>
              </a:rPr>
              <a:t>”</a:t>
            </a:r>
            <a:r>
              <a:rPr lang="en-US" sz="1700" dirty="0">
                <a:solidFill>
                  <a:schemeClr val="tx1"/>
                </a:solidFill>
                <a:latin typeface="Garamond" panose="02020404030301010803" pitchFamily="18" charset="0"/>
              </a:rPr>
              <a:t>; “</a:t>
            </a:r>
            <a:r>
              <a:rPr lang="en-US" noProof="0" dirty="0">
                <a:solidFill>
                  <a:schemeClr val="tx1"/>
                </a:solidFill>
                <a:latin typeface="Garamond" panose="02020404030301010803" pitchFamily="18" charset="0"/>
              </a:rPr>
              <a:t>the blaze, which</a:t>
            </a:r>
            <a:r>
              <a:rPr lang="en-US" sz="1700" noProof="0" dirty="0">
                <a:solidFill>
                  <a:schemeClr val="tx1"/>
                </a:solidFill>
                <a:latin typeface="Garamond" panose="02020404030301010803" pitchFamily="18" charset="0"/>
              </a:rPr>
              <a:t> lapped up the contents as if it loved them, and grew, </a:t>
            </a:r>
            <a:r>
              <a:rPr lang="en-US" sz="1700" b="1" noProof="0" dirty="0">
                <a:solidFill>
                  <a:schemeClr val="tx1"/>
                </a:solidFill>
                <a:latin typeface="Garamond" panose="02020404030301010803" pitchFamily="18" charset="0"/>
              </a:rPr>
              <a:t>like other drunkards</a:t>
            </a:r>
            <a:r>
              <a:rPr lang="en-US" sz="1700" noProof="0" dirty="0">
                <a:solidFill>
                  <a:schemeClr val="tx1"/>
                </a:solidFill>
                <a:latin typeface="Garamond" panose="02020404030301010803" pitchFamily="18" charset="0"/>
              </a:rPr>
              <a:t>, </a:t>
            </a:r>
            <a:r>
              <a:rPr lang="en-US" sz="1700" b="1" noProof="0" dirty="0">
                <a:solidFill>
                  <a:schemeClr val="tx1"/>
                </a:solidFill>
                <a:latin typeface="Garamond" panose="02020404030301010803" pitchFamily="18" charset="0"/>
              </a:rPr>
              <a:t>the merrier and fiercer for what it quaffed</a:t>
            </a:r>
            <a:r>
              <a:rPr lang="en-US" sz="1700" noProof="0" dirty="0">
                <a:solidFill>
                  <a:schemeClr val="tx1"/>
                </a:solidFill>
                <a:latin typeface="Garamond" panose="02020404030301010803" pitchFamily="18" charset="0"/>
              </a:rPr>
              <a:t>” (185)</a:t>
            </a:r>
          </a:p>
          <a:p>
            <a:pPr marL="0" lvl="0" indent="0" algn="just">
              <a:buNone/>
            </a:pPr>
            <a:endParaRPr lang="en-US" sz="1700"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314334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2ADAB8A8-938F-6FDE-D14F-CE6A66B5B10A}"/>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653F7BF6-F89E-9835-2FB8-5C48560810B7}"/>
              </a:ext>
            </a:extLst>
          </p:cNvPr>
          <p:cNvSpPr txBox="1">
            <a:spLocks noGrp="1"/>
          </p:cNvSpPr>
          <p:nvPr>
            <p:ph type="body" idx="1"/>
          </p:nvPr>
        </p:nvSpPr>
        <p:spPr>
          <a:xfrm>
            <a:off x="86264" y="0"/>
            <a:ext cx="8782158" cy="5143500"/>
          </a:xfrm>
          <a:prstGeom prst="rect">
            <a:avLst/>
          </a:prstGeom>
        </p:spPr>
        <p:txBody>
          <a:bodyPr spcFirstLastPara="1" wrap="square" lIns="91425" tIns="91425" rIns="91425" bIns="91425" anchor="t" anchorCtr="0">
            <a:noAutofit/>
          </a:bodyPr>
          <a:lstStyle/>
          <a:p>
            <a:pPr marL="0" lvl="0" indent="0" algn="just">
              <a:buNone/>
            </a:pPr>
            <a:r>
              <a:rPr lang="en-US" sz="1700" b="1" u="sng" noProof="0" dirty="0">
                <a:solidFill>
                  <a:schemeClr val="tx1"/>
                </a:solidFill>
                <a:effectLst/>
                <a:latin typeface="Garamond" panose="02020404030301010803" pitchFamily="18" charset="0"/>
                <a:cs typeface="Times New Roman" panose="02020603050405020304" pitchFamily="18" charset="0"/>
              </a:rPr>
              <a:t>2°) </a:t>
            </a:r>
            <a:r>
              <a:rPr lang="en-US" sz="1700" b="1" u="sng" noProof="0" dirty="0" err="1">
                <a:solidFill>
                  <a:schemeClr val="tx1"/>
                </a:solidFill>
                <a:effectLst/>
                <a:latin typeface="Garamond" panose="02020404030301010803" pitchFamily="18" charset="0"/>
                <a:cs typeface="Times New Roman" panose="02020603050405020304" pitchFamily="18" charset="0"/>
              </a:rPr>
              <a:t>Réformer</a:t>
            </a:r>
            <a:r>
              <a:rPr lang="en-US" sz="1700" b="1" u="sng" noProof="0" dirty="0">
                <a:solidFill>
                  <a:schemeClr val="tx1"/>
                </a:solidFill>
                <a:effectLst/>
                <a:latin typeface="Garamond" panose="02020404030301010803" pitchFamily="18" charset="0"/>
                <a:cs typeface="Times New Roman" panose="02020603050405020304" pitchFamily="18" charset="0"/>
              </a:rPr>
              <a:t>, </a:t>
            </a:r>
            <a:r>
              <a:rPr lang="en-US" sz="1700" b="1" u="sng" noProof="0" dirty="0" err="1">
                <a:solidFill>
                  <a:schemeClr val="tx1"/>
                </a:solidFill>
                <a:effectLst/>
                <a:latin typeface="Garamond" panose="02020404030301010803" pitchFamily="18" charset="0"/>
                <a:cs typeface="Times New Roman" panose="02020603050405020304" pitchFamily="18" charset="0"/>
              </a:rPr>
              <a:t>tempérer</a:t>
            </a:r>
            <a:endParaRPr lang="en-US" sz="1700" b="1" u="sng" noProof="0" dirty="0">
              <a:solidFill>
                <a:schemeClr val="tx1"/>
              </a:solidFill>
              <a:effectLst/>
              <a:latin typeface="Garamond" panose="02020404030301010803" pitchFamily="18" charset="0"/>
            </a:endParaRPr>
          </a:p>
          <a:p>
            <a:pPr marL="0" lvl="0" indent="0" algn="just">
              <a:buNone/>
            </a:pPr>
            <a:endParaRPr lang="en-US" sz="500" noProof="0" dirty="0">
              <a:solidFill>
                <a:schemeClr val="tx1"/>
              </a:solidFill>
              <a:latin typeface="Garamond" panose="02020404030301010803" pitchFamily="18" charset="0"/>
              <a:cs typeface="Times New Roman" panose="02020603050405020304" pitchFamily="18" charset="0"/>
            </a:endParaRPr>
          </a:p>
          <a:p>
            <a:pPr marL="0" indent="0" algn="just">
              <a:buNone/>
            </a:pPr>
            <a:r>
              <a:rPr lang="en-US" noProof="0" dirty="0">
                <a:solidFill>
                  <a:schemeClr val="tx1"/>
                </a:solidFill>
                <a:latin typeface="Garamond" panose="02020404030301010803" pitchFamily="18" charset="0"/>
              </a:rPr>
              <a:t>“But the joy was not universal. Many deemed human life would be </a:t>
            </a:r>
            <a:r>
              <a:rPr lang="en-US" b="1" noProof="0" dirty="0">
                <a:solidFill>
                  <a:schemeClr val="tx1"/>
                </a:solidFill>
                <a:latin typeface="Garamond" panose="02020404030301010803" pitchFamily="18" charset="0"/>
              </a:rPr>
              <a:t>gloomier</a:t>
            </a:r>
            <a:r>
              <a:rPr lang="en-US" noProof="0" dirty="0">
                <a:solidFill>
                  <a:schemeClr val="tx1"/>
                </a:solidFill>
                <a:latin typeface="Garamond" panose="02020404030301010803" pitchFamily="18" charset="0"/>
              </a:rPr>
              <a:t> than ever, when that brief illumination should sink down” (185)</a:t>
            </a:r>
          </a:p>
          <a:p>
            <a:pPr marL="0" indent="0" algn="just">
              <a:buNone/>
            </a:pPr>
            <a:r>
              <a:rPr lang="en-US" noProof="0" dirty="0">
                <a:solidFill>
                  <a:schemeClr val="tx1"/>
                </a:solidFill>
                <a:latin typeface="Garamond" panose="02020404030301010803" pitchFamily="18" charset="0"/>
                <a:cs typeface="Times New Roman" panose="02020603050405020304" pitchFamily="18" charset="0"/>
              </a:rPr>
              <a:t>Last Toper: “n</a:t>
            </a:r>
            <a:r>
              <a:rPr lang="en-US" noProof="0" dirty="0">
                <a:solidFill>
                  <a:schemeClr val="tx1"/>
                </a:solidFill>
                <a:latin typeface="Garamond" panose="02020404030301010803" pitchFamily="18" charset="0"/>
              </a:rPr>
              <a:t>ow […] we can never be </a:t>
            </a:r>
            <a:r>
              <a:rPr lang="en-US" b="1" noProof="0" dirty="0">
                <a:solidFill>
                  <a:schemeClr val="tx1"/>
                </a:solidFill>
                <a:latin typeface="Garamond" panose="02020404030301010803" pitchFamily="18" charset="0"/>
              </a:rPr>
              <a:t>jolly</a:t>
            </a:r>
            <a:r>
              <a:rPr lang="en-US" noProof="0" dirty="0">
                <a:solidFill>
                  <a:schemeClr val="tx1"/>
                </a:solidFill>
                <a:latin typeface="Garamond" panose="02020404030301010803" pitchFamily="18" charset="0"/>
              </a:rPr>
              <a:t> any more” (185)</a:t>
            </a:r>
          </a:p>
          <a:p>
            <a:pPr marL="0" indent="0" algn="just">
              <a:buNone/>
            </a:pPr>
            <a:r>
              <a:rPr lang="en-US" noProof="0" dirty="0">
                <a:solidFill>
                  <a:schemeClr val="tx1"/>
                </a:solidFill>
                <a:latin typeface="Garamond" panose="02020404030301010803" pitchFamily="18" charset="0"/>
              </a:rPr>
              <a:t>// </a:t>
            </a:r>
            <a:r>
              <a:rPr lang="en-US" noProof="0" dirty="0" err="1">
                <a:solidFill>
                  <a:schemeClr val="tx1"/>
                </a:solidFill>
                <a:latin typeface="Garamond" panose="02020404030301010803" pitchFamily="18" charset="0"/>
              </a:rPr>
              <a:t>perte</a:t>
            </a:r>
            <a:r>
              <a:rPr lang="en-US" noProof="0" dirty="0">
                <a:solidFill>
                  <a:schemeClr val="tx1"/>
                </a:solidFill>
                <a:latin typeface="Garamond" panose="02020404030301010803" pitchFamily="18" charset="0"/>
              </a:rPr>
              <a:t> de “</a:t>
            </a:r>
            <a:r>
              <a:rPr lang="en-US" b="1" noProof="0" dirty="0">
                <a:solidFill>
                  <a:schemeClr val="tx1"/>
                </a:solidFill>
                <a:latin typeface="Garamond" panose="02020404030301010803" pitchFamily="18" charset="0"/>
              </a:rPr>
              <a:t>boon companions</a:t>
            </a:r>
            <a:r>
              <a:rPr lang="en-US" noProof="0" dirty="0">
                <a:solidFill>
                  <a:schemeClr val="tx1"/>
                </a:solidFill>
                <a:latin typeface="Garamond" panose="02020404030301010803" pitchFamily="18" charset="0"/>
              </a:rPr>
              <a:t>” et “</a:t>
            </a:r>
            <a:r>
              <a:rPr lang="en-US" b="1" noProof="0" dirty="0">
                <a:solidFill>
                  <a:schemeClr val="tx1"/>
                </a:solidFill>
                <a:latin typeface="Garamond" panose="02020404030301010803" pitchFamily="18" charset="0"/>
              </a:rPr>
              <a:t>good fellowship</a:t>
            </a:r>
            <a:r>
              <a:rPr lang="en-US" noProof="0" dirty="0">
                <a:solidFill>
                  <a:schemeClr val="tx1"/>
                </a:solidFill>
                <a:latin typeface="Garamond" panose="02020404030301010803" pitchFamily="18" charset="0"/>
              </a:rPr>
              <a:t>” (185) = </a:t>
            </a:r>
            <a:r>
              <a:rPr lang="en-US" b="1" noProof="0" dirty="0">
                <a:solidFill>
                  <a:schemeClr val="tx1"/>
                </a:solidFill>
                <a:latin typeface="Garamond" panose="02020404030301010803" pitchFamily="18" charset="0"/>
              </a:rPr>
              <a:t>sympathy</a:t>
            </a:r>
          </a:p>
          <a:p>
            <a:pPr marL="0" indent="0" algn="just">
              <a:buNone/>
            </a:pPr>
            <a:r>
              <a:rPr lang="en-US" noProof="0" dirty="0">
                <a:solidFill>
                  <a:schemeClr val="tx1"/>
                </a:solidFill>
                <a:latin typeface="Garamond" panose="02020404030301010803" pitchFamily="18" charset="0"/>
              </a:rPr>
              <a:t>= “</a:t>
            </a:r>
            <a:r>
              <a:rPr lang="en-US" b="1" noProof="0" dirty="0">
                <a:solidFill>
                  <a:schemeClr val="tx1"/>
                </a:solidFill>
                <a:latin typeface="Garamond" panose="02020404030301010803" pitchFamily="18" charset="0"/>
              </a:rPr>
              <a:t>all the spice of life</a:t>
            </a:r>
            <a:r>
              <a:rPr lang="en-US" noProof="0" dirty="0">
                <a:solidFill>
                  <a:schemeClr val="tx1"/>
                </a:solidFill>
                <a:latin typeface="Garamond" panose="02020404030301010803" pitchFamily="18" charset="0"/>
              </a:rPr>
              <a:t>” (186)</a:t>
            </a:r>
          </a:p>
          <a:p>
            <a:pPr marL="0" indent="0" algn="just">
              <a:buNone/>
            </a:pPr>
            <a:endParaRPr lang="en-US" noProof="0" dirty="0">
              <a:solidFill>
                <a:schemeClr val="tx1"/>
              </a:solidFill>
              <a:latin typeface="Garamond" panose="02020404030301010803" pitchFamily="18" charset="0"/>
              <a:cs typeface="Times New Roman" panose="02020603050405020304" pitchFamily="18" charset="0"/>
            </a:endParaRPr>
          </a:p>
          <a:p>
            <a:pPr marL="0" indent="0" algn="just">
              <a:buNone/>
            </a:pPr>
            <a:r>
              <a:rPr lang="en-US" noProof="0" dirty="0" err="1">
                <a:solidFill>
                  <a:schemeClr val="tx1"/>
                </a:solidFill>
                <a:latin typeface="Garamond" panose="02020404030301010803" pitchFamily="18" charset="0"/>
                <a:cs typeface="Times New Roman" panose="02020603050405020304" pitchFamily="18" charset="0"/>
              </a:rPr>
              <a:t>cf</a:t>
            </a:r>
            <a:r>
              <a:rPr lang="en-US" noProof="0" dirty="0">
                <a:solidFill>
                  <a:schemeClr val="tx1"/>
                </a:solidFill>
                <a:latin typeface="Garamond" panose="02020404030301010803" pitchFamily="18" charset="0"/>
                <a:cs typeface="Times New Roman" panose="02020603050405020304" pitchFamily="18" charset="0"/>
              </a:rPr>
              <a:t> Hawthorne, </a:t>
            </a:r>
            <a:r>
              <a:rPr lang="en-US" i="1" noProof="0" dirty="0">
                <a:solidFill>
                  <a:schemeClr val="tx1"/>
                </a:solidFill>
                <a:latin typeface="Garamond" panose="02020404030301010803" pitchFamily="18" charset="0"/>
              </a:rPr>
              <a:t>The Blithedale Romance</a:t>
            </a:r>
            <a:r>
              <a:rPr lang="en-US" noProof="0" dirty="0">
                <a:solidFill>
                  <a:schemeClr val="tx1"/>
                </a:solidFill>
                <a:latin typeface="Garamond" panose="02020404030301010803" pitchFamily="18" charset="0"/>
              </a:rPr>
              <a:t>, Coverdale/</a:t>
            </a:r>
            <a:r>
              <a:rPr lang="en-US" noProof="0" dirty="0" err="1">
                <a:solidFill>
                  <a:schemeClr val="tx1"/>
                </a:solidFill>
                <a:latin typeface="Garamond" panose="02020404030301010803" pitchFamily="18" charset="0"/>
              </a:rPr>
              <a:t>narrateur</a:t>
            </a:r>
            <a:r>
              <a:rPr lang="en-US" noProof="0" dirty="0">
                <a:solidFill>
                  <a:schemeClr val="tx1"/>
                </a:solidFill>
                <a:latin typeface="Garamond" panose="02020404030301010803" pitchFamily="18" charset="0"/>
              </a:rPr>
              <a:t> : “The temperance-men may preach till doom’s day; </a:t>
            </a:r>
            <a:r>
              <a:rPr lang="en-US" b="1" noProof="0" dirty="0">
                <a:solidFill>
                  <a:schemeClr val="tx1"/>
                </a:solidFill>
                <a:latin typeface="Garamond" panose="02020404030301010803" pitchFamily="18" charset="0"/>
              </a:rPr>
              <a:t>and still this cold and barren world will look warmer, kindlier, mellower, through the medium of a toper's glass</a:t>
            </a:r>
            <a:r>
              <a:rPr lang="en-US" noProof="0" dirty="0">
                <a:solidFill>
                  <a:schemeClr val="tx1"/>
                </a:solidFill>
                <a:latin typeface="Garamond" panose="02020404030301010803" pitchFamily="18" charset="0"/>
              </a:rPr>
              <a:t>; nor can they, with all their efforts, really spill his draught upon the floor, until some hitherto unthought-of discovery shall supply him with a truer element of joy. […]. The custom of tippling has its defensible side, as well as any other question. But these good people snatch at the old, time-honored demijohn, and </a:t>
            </a:r>
            <a:r>
              <a:rPr lang="en-US" b="1" noProof="0" dirty="0">
                <a:solidFill>
                  <a:schemeClr val="tx1"/>
                </a:solidFill>
                <a:latin typeface="Garamond" panose="02020404030301010803" pitchFamily="18" charset="0"/>
              </a:rPr>
              <a:t>offer nothing</a:t>
            </a:r>
            <a:r>
              <a:rPr lang="en-US" noProof="0" dirty="0">
                <a:solidFill>
                  <a:schemeClr val="tx1"/>
                </a:solidFill>
                <a:latin typeface="Garamond" panose="02020404030301010803" pitchFamily="18" charset="0"/>
              </a:rPr>
              <a:t>—either sensual or </a:t>
            </a:r>
            <a:r>
              <a:rPr lang="en-US" dirty="0">
                <a:solidFill>
                  <a:schemeClr val="tx1"/>
                </a:solidFill>
                <a:latin typeface="Garamond" panose="02020404030301010803" pitchFamily="18" charset="0"/>
              </a:rPr>
              <a:t>moral—nothing </a:t>
            </a:r>
            <a:r>
              <a:rPr lang="en-US" noProof="0" dirty="0">
                <a:solidFill>
                  <a:schemeClr val="tx1"/>
                </a:solidFill>
                <a:latin typeface="Garamond" panose="02020404030301010803" pitchFamily="18" charset="0"/>
              </a:rPr>
              <a:t>whatever to supply its place; […] The reformers should make their efforts positive, instead of negative; they must do away with evil by substituting good.”</a:t>
            </a:r>
            <a:endParaRPr lang="en-US" noProof="0"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3015457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05AFFD1E-C415-8585-9AD7-5D428BB5D443}"/>
            </a:ext>
          </a:extLst>
        </p:cNvPr>
        <p:cNvGrpSpPr/>
        <p:nvPr/>
      </p:nvGrpSpPr>
      <p:grpSpPr>
        <a:xfrm>
          <a:off x="0" y="0"/>
          <a:ext cx="0" cy="0"/>
          <a:chOff x="0" y="0"/>
          <a:chExt cx="0" cy="0"/>
        </a:xfrm>
      </p:grpSpPr>
      <p:sp>
        <p:nvSpPr>
          <p:cNvPr id="65" name="Google Shape;65;p14">
            <a:extLst>
              <a:ext uri="{FF2B5EF4-FFF2-40B4-BE49-F238E27FC236}">
                <a16:creationId xmlns:a16="http://schemas.microsoft.com/office/drawing/2014/main" id="{570513CB-B131-C1A0-EC60-F326CFA63751}"/>
              </a:ext>
            </a:extLst>
          </p:cNvPr>
          <p:cNvSpPr txBox="1">
            <a:spLocks noGrp="1"/>
          </p:cNvSpPr>
          <p:nvPr>
            <p:ph type="title"/>
          </p:nvPr>
        </p:nvSpPr>
        <p:spPr>
          <a:xfrm>
            <a:off x="-254479" y="-127041"/>
            <a:ext cx="9652958" cy="572700"/>
          </a:xfrm>
          <a:prstGeom prst="rect">
            <a:avLst/>
          </a:prstGeom>
        </p:spPr>
        <p:txBody>
          <a:bodyPr spcFirstLastPara="1" wrap="square" lIns="91425" tIns="91425" rIns="91425" bIns="91425" anchor="t" anchorCtr="0">
            <a:noAutofit/>
          </a:bodyPr>
          <a:lstStyle/>
          <a:p>
            <a:pPr lvl="0" algn="ctr">
              <a:buSzPts val="990"/>
            </a:pPr>
            <a:r>
              <a:rPr lang="en-US" sz="2800" b="1" dirty="0">
                <a:latin typeface="Garamond" panose="02020404030301010803" pitchFamily="18" charset="0"/>
                <a:ea typeface="Garamond" charset="0"/>
                <a:cs typeface="Garamond" charset="0"/>
              </a:rPr>
              <a:t>Vices et </a:t>
            </a:r>
            <a:r>
              <a:rPr lang="en-US" sz="2800" b="1" dirty="0" err="1">
                <a:latin typeface="Garamond" panose="02020404030301010803" pitchFamily="18" charset="0"/>
                <a:ea typeface="Garamond" charset="0"/>
                <a:cs typeface="Garamond" charset="0"/>
              </a:rPr>
              <a:t>vertus</a:t>
            </a:r>
            <a:r>
              <a:rPr lang="en-US" sz="2800" b="1" dirty="0">
                <a:latin typeface="Garamond" panose="02020404030301010803" pitchFamily="18" charset="0"/>
                <a:ea typeface="Garamond" charset="0"/>
                <a:cs typeface="Garamond" charset="0"/>
              </a:rPr>
              <a:t> de </a:t>
            </a:r>
            <a:r>
              <a:rPr lang="en-US" sz="2800" b="1" dirty="0" err="1">
                <a:latin typeface="Garamond" panose="02020404030301010803" pitchFamily="18" charset="0"/>
                <a:ea typeface="Garamond" charset="0"/>
                <a:cs typeface="Garamond" charset="0"/>
              </a:rPr>
              <a:t>l’intempérance</a:t>
            </a:r>
            <a:endParaRPr lang="en-US" sz="2800" b="1" dirty="0">
              <a:latin typeface="Garamond" panose="02020404030301010803" pitchFamily="18" charset="0"/>
              <a:ea typeface="Garamond" charset="0"/>
              <a:cs typeface="Garamond" charset="0"/>
            </a:endParaRPr>
          </a:p>
        </p:txBody>
      </p:sp>
      <p:sp>
        <p:nvSpPr>
          <p:cNvPr id="66" name="Google Shape;66;p14">
            <a:extLst>
              <a:ext uri="{FF2B5EF4-FFF2-40B4-BE49-F238E27FC236}">
                <a16:creationId xmlns:a16="http://schemas.microsoft.com/office/drawing/2014/main" id="{CAA92CF0-EEF6-5E6D-487B-6A4BD290B3E1}"/>
              </a:ext>
            </a:extLst>
          </p:cNvPr>
          <p:cNvSpPr txBox="1">
            <a:spLocks noGrp="1"/>
          </p:cNvSpPr>
          <p:nvPr>
            <p:ph type="body" idx="1"/>
          </p:nvPr>
        </p:nvSpPr>
        <p:spPr>
          <a:xfrm>
            <a:off x="0" y="254200"/>
            <a:ext cx="8928243" cy="4889299"/>
          </a:xfrm>
          <a:prstGeom prst="rect">
            <a:avLst/>
          </a:prstGeom>
        </p:spPr>
        <p:txBody>
          <a:bodyPr spcFirstLastPara="1" wrap="square" lIns="91425" tIns="91425" rIns="91425" bIns="91425" anchor="t" anchorCtr="0">
            <a:noAutofit/>
          </a:bodyPr>
          <a:lstStyle/>
          <a:p>
            <a:pPr marL="0" lvl="0" indent="0" algn="just">
              <a:buNone/>
            </a:pPr>
            <a:r>
              <a:rPr lang="en-US" b="1" u="sng" dirty="0">
                <a:solidFill>
                  <a:schemeClr val="tx1"/>
                </a:solidFill>
                <a:latin typeface="Garamond" panose="02020404030301010803" pitchFamily="18" charset="0"/>
              </a:rPr>
              <a:t>1°) </a:t>
            </a:r>
            <a:r>
              <a:rPr lang="en-US" b="1" u="sng" dirty="0" err="1">
                <a:solidFill>
                  <a:schemeClr val="tx1"/>
                </a:solidFill>
                <a:latin typeface="Garamond" panose="02020404030301010803" pitchFamily="18" charset="0"/>
              </a:rPr>
              <a:t>Alcool</a:t>
            </a:r>
            <a:r>
              <a:rPr lang="en-US" b="1" u="sng" dirty="0">
                <a:solidFill>
                  <a:schemeClr val="tx1"/>
                </a:solidFill>
                <a:latin typeface="Garamond" panose="02020404030301010803" pitchFamily="18" charset="0"/>
              </a:rPr>
              <a:t> et </a:t>
            </a:r>
            <a:r>
              <a:rPr lang="en-US" b="1" u="sng" dirty="0" err="1">
                <a:solidFill>
                  <a:schemeClr val="tx1"/>
                </a:solidFill>
                <a:latin typeface="Garamond" panose="02020404030301010803" pitchFamily="18" charset="0"/>
              </a:rPr>
              <a:t>sociabilité</a:t>
            </a:r>
            <a:endParaRPr lang="en-US" sz="800" dirty="0">
              <a:solidFill>
                <a:schemeClr val="tx1"/>
              </a:solidFill>
              <a:latin typeface="Garamond" panose="02020404030301010803" pitchFamily="18" charset="0"/>
            </a:endParaRPr>
          </a:p>
          <a:p>
            <a:pPr marL="0" lvl="0" indent="0" algn="just">
              <a:buNone/>
            </a:pPr>
            <a:r>
              <a:rPr lang="en-US" sz="1700" noProof="1">
                <a:solidFill>
                  <a:schemeClr val="tx1"/>
                </a:solidFill>
                <a:latin typeface="Garamond" panose="02020404030301010803" pitchFamily="18" charset="0"/>
              </a:rPr>
              <a:t>“Ethan Brand”: “Soon appeared the whole lazy regiment that was wont to infest the village tavern, comprehending three or four individuals who had drunk flip beside the bar-room fire through all the winters” (259). </a:t>
            </a:r>
          </a:p>
          <a:p>
            <a:pPr marL="0" lvl="0" indent="0" algn="just">
              <a:buNone/>
            </a:pPr>
            <a:r>
              <a:rPr lang="en-US" sz="1700" b="1" u="sng" noProof="1">
                <a:solidFill>
                  <a:schemeClr val="tx1"/>
                </a:solidFill>
                <a:latin typeface="Garamond" panose="02020404030301010803" pitchFamily="18" charset="0"/>
              </a:rPr>
              <a:t>The stage-agent </a:t>
            </a:r>
            <a:r>
              <a:rPr lang="en-US" sz="1700" noProof="1">
                <a:solidFill>
                  <a:schemeClr val="tx1"/>
                </a:solidFill>
                <a:latin typeface="Garamond" panose="02020404030301010803" pitchFamily="18" charset="0"/>
              </a:rPr>
              <a:t>: “a dry joker […] less on account of any intrinsic humor than </a:t>
            </a:r>
            <a:r>
              <a:rPr lang="en-US" sz="1700" b="1" noProof="1">
                <a:solidFill>
                  <a:schemeClr val="tx1"/>
                </a:solidFill>
                <a:latin typeface="Garamond" panose="02020404030301010803" pitchFamily="18" charset="0"/>
              </a:rPr>
              <a:t>from a certain flavor of brandy-toddy</a:t>
            </a:r>
            <a:r>
              <a:rPr lang="en-US" sz="1700" noProof="1">
                <a:solidFill>
                  <a:schemeClr val="tx1"/>
                </a:solidFill>
                <a:latin typeface="Garamond" panose="02020404030301010803" pitchFamily="18" charset="0"/>
              </a:rPr>
              <a:t> and tobacco-smoke, which impregnated all his ideas and expressions, as well as his person” BUT “He had great fame” (259) </a:t>
            </a:r>
          </a:p>
          <a:p>
            <a:pPr marL="0" lvl="0" indent="0" algn="just">
              <a:buNone/>
            </a:pPr>
            <a:r>
              <a:rPr lang="en-US" sz="1700" b="1" u="sng" noProof="1">
                <a:solidFill>
                  <a:schemeClr val="tx1"/>
                </a:solidFill>
                <a:latin typeface="Garamond" panose="02020404030301010803" pitchFamily="18" charset="0"/>
              </a:rPr>
              <a:t>Lawyer Giles </a:t>
            </a:r>
            <a:r>
              <a:rPr lang="en-US" sz="1700" noProof="1">
                <a:solidFill>
                  <a:schemeClr val="tx1"/>
                </a:solidFill>
                <a:latin typeface="Garamond" panose="02020404030301010803" pitchFamily="18" charset="0"/>
              </a:rPr>
              <a:t>: “flip, and sling, and toddy, and cocktails, imbibed at all hours […] had caused him to slide from intellectual to various kinds and degrees of bodily labor” BUT “A maimed and miserable wretch he was, </a:t>
            </a:r>
            <a:r>
              <a:rPr lang="en-US" sz="1700" b="1" i="1" noProof="1">
                <a:solidFill>
                  <a:schemeClr val="tx1"/>
                </a:solidFill>
                <a:latin typeface="Garamond" panose="02020404030301010803" pitchFamily="18" charset="0"/>
              </a:rPr>
              <a:t>but</a:t>
            </a:r>
            <a:r>
              <a:rPr lang="en-US" sz="1700" noProof="1">
                <a:solidFill>
                  <a:schemeClr val="tx1"/>
                </a:solidFill>
                <a:latin typeface="Garamond" panose="02020404030301010803" pitchFamily="18" charset="0"/>
              </a:rPr>
              <a:t> one, nevertheless, whom the world could not trample on, and had no right to scorn, […] since he had still kept up the courage and spirit of a man, […] and fought a stern battle against want and hostile circumstances” (260)</a:t>
            </a:r>
          </a:p>
          <a:p>
            <a:pPr marL="0" lvl="0" indent="0" algn="just">
              <a:buNone/>
            </a:pPr>
            <a:r>
              <a:rPr lang="en-US" sz="1700" b="1" u="sng" noProof="1">
                <a:solidFill>
                  <a:schemeClr val="tx1"/>
                </a:solidFill>
                <a:latin typeface="Garamond" panose="02020404030301010803" pitchFamily="18" charset="0"/>
              </a:rPr>
              <a:t>The village doctor</a:t>
            </a:r>
            <a:r>
              <a:rPr lang="en-US" sz="1700" noProof="1">
                <a:solidFill>
                  <a:schemeClr val="tx1"/>
                </a:solidFill>
                <a:latin typeface="Garamond" panose="02020404030301010803" pitchFamily="18" charset="0"/>
              </a:rPr>
              <a:t>: “Brandy possessed this man like an evil spirit, and made him as surly and savage as a wild beast” BUT “half-gentlemanly figure”: “</a:t>
            </a:r>
            <a:r>
              <a:rPr lang="en-US" sz="1700" b="1" i="1" noProof="1">
                <a:solidFill>
                  <a:schemeClr val="tx1"/>
                </a:solidFill>
                <a:latin typeface="Garamond" panose="02020404030301010803" pitchFamily="18" charset="0"/>
              </a:rPr>
              <a:t>but</a:t>
            </a:r>
            <a:r>
              <a:rPr lang="en-US" sz="1700" noProof="1">
                <a:solidFill>
                  <a:schemeClr val="tx1"/>
                </a:solidFill>
                <a:latin typeface="Garamond" panose="02020404030301010803" pitchFamily="18" charset="0"/>
              </a:rPr>
              <a:t> there was supposed to be in him such wonderful skill, such native gifts of healing, […] that society caught hold of him, and would not let him sink out of its reach” (260) </a:t>
            </a:r>
          </a:p>
        </p:txBody>
      </p:sp>
    </p:spTree>
    <p:extLst>
      <p:ext uri="{BB962C8B-B14F-4D97-AF65-F5344CB8AC3E}">
        <p14:creationId xmlns:p14="http://schemas.microsoft.com/office/powerpoint/2010/main" val="2972817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D6A2ABE2-288A-4139-84F5-A9D1F94BFA23}"/>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211C2D2A-B630-6457-23B9-59339227C979}"/>
              </a:ext>
            </a:extLst>
          </p:cNvPr>
          <p:cNvSpPr txBox="1">
            <a:spLocks noGrp="1"/>
          </p:cNvSpPr>
          <p:nvPr>
            <p:ph type="body" idx="1"/>
          </p:nvPr>
        </p:nvSpPr>
        <p:spPr>
          <a:xfrm>
            <a:off x="107878" y="0"/>
            <a:ext cx="8928243" cy="5143500"/>
          </a:xfrm>
          <a:prstGeom prst="rect">
            <a:avLst/>
          </a:prstGeom>
        </p:spPr>
        <p:txBody>
          <a:bodyPr spcFirstLastPara="1" wrap="square" lIns="91425" tIns="91425" rIns="91425" bIns="91425" anchor="t" anchorCtr="0">
            <a:noAutofit/>
          </a:bodyPr>
          <a:lstStyle/>
          <a:p>
            <a:pPr marL="0" lvl="0" indent="0" algn="just">
              <a:buNone/>
            </a:pPr>
            <a:r>
              <a:rPr lang="fr-FR" sz="1800" b="1" u="sng" dirty="0">
                <a:solidFill>
                  <a:schemeClr val="tx1"/>
                </a:solidFill>
                <a:effectLst/>
                <a:latin typeface="Garamond" panose="02020404030301010803" pitchFamily="18" charset="0"/>
                <a:ea typeface="Calibri" panose="020F0502020204030204" pitchFamily="34" charset="0"/>
              </a:rPr>
              <a:t>2</a:t>
            </a:r>
            <a:r>
              <a:rPr lang="en-US" sz="1800" b="1" u="sng" noProof="0" dirty="0">
                <a:solidFill>
                  <a:schemeClr val="tx1"/>
                </a:solidFill>
                <a:effectLst/>
                <a:latin typeface="Garamond" panose="02020404030301010803" pitchFamily="18" charset="0"/>
                <a:ea typeface="Calibri" panose="020F0502020204030204" pitchFamily="34" charset="0"/>
              </a:rPr>
              <a:t>°) </a:t>
            </a:r>
            <a:r>
              <a:rPr lang="en-US" sz="1800" b="1" u="sng" cap="all" noProof="0" dirty="0" err="1">
                <a:solidFill>
                  <a:schemeClr val="tx1"/>
                </a:solidFill>
                <a:effectLst/>
                <a:latin typeface="Garamond" panose="02020404030301010803" pitchFamily="18" charset="0"/>
                <a:ea typeface="Calibri" panose="020F0502020204030204" pitchFamily="34" charset="0"/>
              </a:rPr>
              <a:t>é</a:t>
            </a:r>
            <a:r>
              <a:rPr lang="en-US" sz="1800" b="1" u="sng" noProof="0" dirty="0" err="1">
                <a:solidFill>
                  <a:schemeClr val="tx1"/>
                </a:solidFill>
                <a:effectLst/>
                <a:latin typeface="Garamond" panose="02020404030301010803" pitchFamily="18" charset="0"/>
                <a:ea typeface="Calibri" panose="020F0502020204030204" pitchFamily="34" charset="0"/>
              </a:rPr>
              <a:t>briété</a:t>
            </a:r>
            <a:r>
              <a:rPr lang="en-US" sz="1800" b="1" u="sng" noProof="0" dirty="0">
                <a:solidFill>
                  <a:schemeClr val="tx1"/>
                </a:solidFill>
                <a:effectLst/>
                <a:latin typeface="Garamond" panose="02020404030301010803" pitchFamily="18" charset="0"/>
                <a:ea typeface="Calibri" panose="020F0502020204030204" pitchFamily="34" charset="0"/>
              </a:rPr>
              <a:t> et perception</a:t>
            </a:r>
            <a:endParaRPr lang="en-US" b="1" u="sng" noProof="0" dirty="0">
              <a:solidFill>
                <a:schemeClr val="tx1"/>
              </a:solidFill>
              <a:latin typeface="Garamond" panose="02020404030301010803" pitchFamily="18" charset="0"/>
              <a:cs typeface="Times New Roman" panose="02020603050405020304" pitchFamily="18" charset="0"/>
            </a:endParaRPr>
          </a:p>
          <a:p>
            <a:pPr marL="0" lvl="0" indent="0" algn="just">
              <a:buNone/>
            </a:pPr>
            <a:r>
              <a:rPr lang="en-US" sz="1700" noProof="0" dirty="0">
                <a:solidFill>
                  <a:schemeClr val="tx1"/>
                </a:solidFill>
                <a:latin typeface="Garamond" panose="02020404030301010803" pitchFamily="18" charset="0"/>
              </a:rPr>
              <a:t>Hawthorne, </a:t>
            </a:r>
            <a:r>
              <a:rPr lang="en-US" sz="1700" i="1" noProof="0" dirty="0">
                <a:solidFill>
                  <a:schemeClr val="tx1"/>
                </a:solidFill>
                <a:latin typeface="Garamond" panose="02020404030301010803" pitchFamily="18" charset="0"/>
              </a:rPr>
              <a:t>The Marble Faun, </a:t>
            </a:r>
            <a:r>
              <a:rPr lang="en-US" sz="1700" noProof="0" dirty="0">
                <a:solidFill>
                  <a:schemeClr val="tx1"/>
                </a:solidFill>
                <a:latin typeface="Garamond" panose="02020404030301010803" pitchFamily="18" charset="0"/>
              </a:rPr>
              <a:t>wine as “the sunshine of Monte Beni” // “Earth’s Holocaust” = “liquors […] mellowed in the sun” (185)</a:t>
            </a:r>
          </a:p>
          <a:p>
            <a:pPr marL="0" lvl="0" indent="0" algn="just">
              <a:buNone/>
            </a:pPr>
            <a:r>
              <a:rPr lang="en-US" sz="1700" i="1" noProof="0" dirty="0">
                <a:solidFill>
                  <a:schemeClr val="tx1"/>
                </a:solidFill>
                <a:latin typeface="Garamond" panose="02020404030301010803" pitchFamily="18" charset="0"/>
              </a:rPr>
              <a:t>The Blithedale Romance</a:t>
            </a:r>
            <a:r>
              <a:rPr lang="en-US" sz="1700" noProof="0" dirty="0">
                <a:solidFill>
                  <a:schemeClr val="tx1"/>
                </a:solidFill>
                <a:latin typeface="Garamond" panose="02020404030301010803" pitchFamily="18" charset="0"/>
              </a:rPr>
              <a:t>: “[the subject of the Veiled Lady] rose, as it were, with the sp</a:t>
            </a:r>
            <a:r>
              <a:rPr lang="en-US" sz="1700" b="1" noProof="0" dirty="0">
                <a:solidFill>
                  <a:schemeClr val="tx1"/>
                </a:solidFill>
                <a:latin typeface="Garamond" panose="02020404030301010803" pitchFamily="18" charset="0"/>
              </a:rPr>
              <a:t>arkling effervescence of their wine</a:t>
            </a:r>
            <a:r>
              <a:rPr lang="en-US" sz="1700" noProof="0" dirty="0">
                <a:solidFill>
                  <a:schemeClr val="tx1"/>
                </a:solidFill>
                <a:latin typeface="Garamond" panose="02020404030301010803" pitchFamily="18" charset="0"/>
              </a:rPr>
              <a:t>, and appeared in a more </a:t>
            </a:r>
            <a:r>
              <a:rPr lang="en-US" sz="1700" b="1" noProof="0" dirty="0">
                <a:solidFill>
                  <a:schemeClr val="tx1"/>
                </a:solidFill>
                <a:latin typeface="Garamond" panose="02020404030301010803" pitchFamily="18" charset="0"/>
              </a:rPr>
              <a:t>airy and fantastic light</a:t>
            </a:r>
            <a:r>
              <a:rPr lang="en-US" sz="1700" noProof="0" dirty="0">
                <a:solidFill>
                  <a:schemeClr val="tx1"/>
                </a:solidFill>
                <a:latin typeface="Garamond" panose="02020404030301010803" pitchFamily="18" charset="0"/>
              </a:rPr>
              <a:t>, on account of the </a:t>
            </a:r>
            <a:r>
              <a:rPr lang="en-US" sz="1700" b="1" noProof="0" dirty="0">
                <a:solidFill>
                  <a:schemeClr val="tx1"/>
                </a:solidFill>
                <a:latin typeface="Garamond" panose="02020404030301010803" pitchFamily="18" charset="0"/>
              </a:rPr>
              <a:t>medium</a:t>
            </a:r>
            <a:r>
              <a:rPr lang="en-US" sz="1700" noProof="0" dirty="0">
                <a:solidFill>
                  <a:schemeClr val="tx1"/>
                </a:solidFill>
                <a:latin typeface="Garamond" panose="02020404030301010803" pitchFamily="18" charset="0"/>
              </a:rPr>
              <a:t> through which they saw her ”</a:t>
            </a:r>
          </a:p>
          <a:p>
            <a:pPr marL="0" lvl="0" indent="0" algn="just">
              <a:buNone/>
            </a:pPr>
            <a:endParaRPr lang="en-US" sz="1200" noProof="0" dirty="0">
              <a:solidFill>
                <a:schemeClr val="tx1"/>
              </a:solidFill>
              <a:latin typeface="Garamond" panose="02020404030301010803" pitchFamily="18" charset="0"/>
              <a:cs typeface="Times New Roman" panose="02020603050405020304" pitchFamily="18" charset="0"/>
            </a:endParaRPr>
          </a:p>
          <a:p>
            <a:pPr marL="0" lvl="0" indent="0" algn="just">
              <a:buNone/>
            </a:pPr>
            <a:r>
              <a:rPr lang="en-US" sz="1700" noProof="0" dirty="0">
                <a:solidFill>
                  <a:schemeClr val="tx1"/>
                </a:solidFill>
                <a:latin typeface="Garamond" panose="02020404030301010803" pitchFamily="18" charset="0"/>
                <a:cs typeface="Times New Roman" panose="02020603050405020304" pitchFamily="18" charset="0"/>
              </a:rPr>
              <a:t>“Artist of the Beautiful”: “</a:t>
            </a:r>
            <a:r>
              <a:rPr lang="en-US" sz="1700" noProof="0" dirty="0">
                <a:solidFill>
                  <a:schemeClr val="tx1"/>
                </a:solidFill>
                <a:latin typeface="Garamond" panose="02020404030301010803" pitchFamily="18" charset="0"/>
              </a:rPr>
              <a:t>Owen </a:t>
            </a:r>
            <a:r>
              <a:rPr lang="en-US" sz="1700" noProof="0" dirty="0" err="1">
                <a:solidFill>
                  <a:schemeClr val="tx1"/>
                </a:solidFill>
                <a:latin typeface="Garamond" panose="02020404030301010803" pitchFamily="18" charset="0"/>
              </a:rPr>
              <a:t>Warland</a:t>
            </a:r>
            <a:r>
              <a:rPr lang="en-US" sz="1700" noProof="0" dirty="0">
                <a:solidFill>
                  <a:schemeClr val="tx1"/>
                </a:solidFill>
                <a:latin typeface="Garamond" panose="02020404030301010803" pitchFamily="18" charset="0"/>
              </a:rPr>
              <a:t> made proof of whatever show of bliss may be found in </a:t>
            </a:r>
            <a:r>
              <a:rPr lang="en-US" sz="1700" b="1" noProof="0" dirty="0">
                <a:solidFill>
                  <a:schemeClr val="tx1"/>
                </a:solidFill>
                <a:latin typeface="Garamond" panose="02020404030301010803" pitchFamily="18" charset="0"/>
              </a:rPr>
              <a:t>riot</a:t>
            </a:r>
            <a:r>
              <a:rPr lang="en-US" sz="1700" noProof="0" dirty="0">
                <a:solidFill>
                  <a:schemeClr val="tx1"/>
                </a:solidFill>
                <a:latin typeface="Garamond" panose="02020404030301010803" pitchFamily="18" charset="0"/>
              </a:rPr>
              <a:t>. He looked the world through the </a:t>
            </a:r>
            <a:r>
              <a:rPr lang="en-US" sz="1700" b="1" noProof="0" dirty="0">
                <a:solidFill>
                  <a:schemeClr val="tx1"/>
                </a:solidFill>
                <a:latin typeface="Garamond" panose="02020404030301010803" pitchFamily="18" charset="0"/>
              </a:rPr>
              <a:t>gold</a:t>
            </a:r>
            <a:r>
              <a:rPr lang="en-US" sz="1700" noProof="0" dirty="0">
                <a:solidFill>
                  <a:schemeClr val="tx1"/>
                </a:solidFill>
                <a:latin typeface="Garamond" panose="02020404030301010803" pitchFamily="18" charset="0"/>
              </a:rPr>
              <a:t> </a:t>
            </a:r>
            <a:r>
              <a:rPr lang="en-US" sz="1700" b="1" noProof="0" dirty="0">
                <a:solidFill>
                  <a:schemeClr val="tx1"/>
                </a:solidFill>
                <a:latin typeface="Garamond" panose="02020404030301010803" pitchFamily="18" charset="0"/>
              </a:rPr>
              <a:t>medium</a:t>
            </a:r>
            <a:r>
              <a:rPr lang="en-US" sz="1700" noProof="0" dirty="0">
                <a:solidFill>
                  <a:schemeClr val="tx1"/>
                </a:solidFill>
                <a:latin typeface="Garamond" panose="02020404030301010803" pitchFamily="18" charset="0"/>
              </a:rPr>
              <a:t> of wine, and contemplated the </a:t>
            </a:r>
            <a:r>
              <a:rPr lang="en-US" sz="1700" b="1" noProof="0" dirty="0">
                <a:solidFill>
                  <a:schemeClr val="tx1"/>
                </a:solidFill>
                <a:latin typeface="Garamond" panose="02020404030301010803" pitchFamily="18" charset="0"/>
              </a:rPr>
              <a:t>visions</a:t>
            </a:r>
            <a:r>
              <a:rPr lang="en-US" sz="1700" noProof="0" dirty="0">
                <a:solidFill>
                  <a:schemeClr val="tx1"/>
                </a:solidFill>
                <a:latin typeface="Garamond" panose="02020404030301010803" pitchFamily="18" charset="0"/>
              </a:rPr>
              <a:t> that bubble up so </a:t>
            </a:r>
            <a:r>
              <a:rPr lang="en-US" sz="1700" b="1" noProof="0" dirty="0">
                <a:solidFill>
                  <a:schemeClr val="tx1"/>
                </a:solidFill>
                <a:latin typeface="Garamond" panose="02020404030301010803" pitchFamily="18" charset="0"/>
              </a:rPr>
              <a:t>gayly</a:t>
            </a:r>
            <a:r>
              <a:rPr lang="en-US" sz="1700" noProof="0" dirty="0">
                <a:solidFill>
                  <a:schemeClr val="tx1"/>
                </a:solidFill>
                <a:latin typeface="Garamond" panose="02020404030301010803" pitchFamily="18" charset="0"/>
              </a:rPr>
              <a:t> around the brim of the glass, and that people the air </a:t>
            </a:r>
            <a:r>
              <a:rPr lang="en-US" sz="1700" noProof="0" dirty="0" err="1">
                <a:solidFill>
                  <a:schemeClr val="tx1"/>
                </a:solidFill>
                <a:latin typeface="Garamond" panose="02020404030301010803" pitchFamily="18" charset="0"/>
              </a:rPr>
              <a:t>swith</a:t>
            </a:r>
            <a:r>
              <a:rPr lang="en-US" sz="1700" noProof="0" dirty="0">
                <a:solidFill>
                  <a:schemeClr val="tx1"/>
                </a:solidFill>
                <a:latin typeface="Garamond" panose="02020404030301010803" pitchFamily="18" charset="0"/>
              </a:rPr>
              <a:t> shapes of pleasant madness, which so soon grow </a:t>
            </a:r>
            <a:r>
              <a:rPr lang="en-US" sz="1700" b="1" noProof="0" dirty="0">
                <a:solidFill>
                  <a:schemeClr val="tx1"/>
                </a:solidFill>
                <a:latin typeface="Garamond" panose="02020404030301010803" pitchFamily="18" charset="0"/>
              </a:rPr>
              <a:t>ghostly and forlorn</a:t>
            </a:r>
            <a:r>
              <a:rPr lang="en-US" sz="1700" noProof="0" dirty="0">
                <a:solidFill>
                  <a:schemeClr val="tx1"/>
                </a:solidFill>
                <a:latin typeface="Garamond" panose="02020404030301010803" pitchFamily="18" charset="0"/>
              </a:rPr>
              <a:t>. Even when this </a:t>
            </a:r>
            <a:r>
              <a:rPr lang="en-US" sz="1700" b="1" noProof="0" dirty="0">
                <a:solidFill>
                  <a:schemeClr val="tx1"/>
                </a:solidFill>
                <a:latin typeface="Garamond" panose="02020404030301010803" pitchFamily="18" charset="0"/>
              </a:rPr>
              <a:t>dismal</a:t>
            </a:r>
            <a:r>
              <a:rPr lang="en-US" sz="1700" noProof="0" dirty="0">
                <a:solidFill>
                  <a:schemeClr val="tx1"/>
                </a:solidFill>
                <a:latin typeface="Garamond" panose="02020404030301010803" pitchFamily="18" charset="0"/>
              </a:rPr>
              <a:t> and inevitable change had taken place, the young man might still have continued to quaff </a:t>
            </a:r>
            <a:r>
              <a:rPr lang="en-US" sz="1700" b="1" noProof="0" dirty="0">
                <a:solidFill>
                  <a:schemeClr val="tx1"/>
                </a:solidFill>
                <a:latin typeface="Garamond" panose="02020404030301010803" pitchFamily="18" charset="0"/>
              </a:rPr>
              <a:t>the cup of enchantments</a:t>
            </a:r>
            <a:r>
              <a:rPr lang="en-US" sz="1700" noProof="0" dirty="0">
                <a:solidFill>
                  <a:schemeClr val="tx1"/>
                </a:solidFill>
                <a:latin typeface="Garamond" panose="02020404030301010803" pitchFamily="18" charset="0"/>
              </a:rPr>
              <a:t>, though its vapor did but shroud life in </a:t>
            </a:r>
            <a:r>
              <a:rPr lang="en-US" sz="1700" b="1" noProof="0" dirty="0">
                <a:solidFill>
                  <a:schemeClr val="tx1"/>
                </a:solidFill>
                <a:latin typeface="Garamond" panose="02020404030301010803" pitchFamily="18" charset="0"/>
              </a:rPr>
              <a:t>gloom</a:t>
            </a:r>
            <a:r>
              <a:rPr lang="en-US" sz="1700" noProof="0" dirty="0">
                <a:solidFill>
                  <a:schemeClr val="tx1"/>
                </a:solidFill>
                <a:latin typeface="Garamond" panose="02020404030301010803" pitchFamily="18" charset="0"/>
              </a:rPr>
              <a:t> and fill the gloom with </a:t>
            </a:r>
            <a:r>
              <a:rPr lang="en-US" sz="1700" b="1" noProof="0" dirty="0" err="1">
                <a:solidFill>
                  <a:schemeClr val="tx1"/>
                </a:solidFill>
                <a:latin typeface="Garamond" panose="02020404030301010803" pitchFamily="18" charset="0"/>
              </a:rPr>
              <a:t>spectres</a:t>
            </a:r>
            <a:r>
              <a:rPr lang="en-US" sz="1700" noProof="0" dirty="0">
                <a:solidFill>
                  <a:schemeClr val="tx1"/>
                </a:solidFill>
                <a:latin typeface="Garamond" panose="02020404030301010803" pitchFamily="18" charset="0"/>
              </a:rPr>
              <a:t> that mocked at him. There was a certain irksomeness of spirit, which, being real, and the deepest sensation of which the artist was now conscious, was more intolerable than any fantastic miseries and horrors that the abuse of wine could summon up. In the latter case he could remember, even out of the midst of his trouble, that </a:t>
            </a:r>
            <a:r>
              <a:rPr lang="en-US" sz="1700" b="1" noProof="0" dirty="0">
                <a:solidFill>
                  <a:schemeClr val="tx1"/>
                </a:solidFill>
                <a:latin typeface="Garamond" panose="02020404030301010803" pitchFamily="18" charset="0"/>
              </a:rPr>
              <a:t>all was but a delusion</a:t>
            </a:r>
            <a:r>
              <a:rPr lang="en-US" sz="1700" noProof="0" dirty="0">
                <a:solidFill>
                  <a:schemeClr val="tx1"/>
                </a:solidFill>
                <a:latin typeface="Garamond" panose="02020404030301010803" pitchFamily="18" charset="0"/>
              </a:rPr>
              <a:t>; in the former, the heavy anguish was </a:t>
            </a:r>
            <a:r>
              <a:rPr lang="en-US" sz="1700" b="1" noProof="0" dirty="0">
                <a:solidFill>
                  <a:schemeClr val="tx1"/>
                </a:solidFill>
                <a:latin typeface="Garamond" panose="02020404030301010803" pitchFamily="18" charset="0"/>
              </a:rPr>
              <a:t>his actual life.” </a:t>
            </a:r>
            <a:r>
              <a:rPr lang="en-US" sz="1700" noProof="0" dirty="0">
                <a:solidFill>
                  <a:schemeClr val="tx1"/>
                </a:solidFill>
                <a:latin typeface="Garamond" panose="02020404030301010803" pitchFamily="18" charset="0"/>
              </a:rPr>
              <a:t>(207-208)</a:t>
            </a:r>
            <a:endParaRPr lang="en-US" sz="1700" noProof="0" dirty="0">
              <a:solidFill>
                <a:schemeClr val="tx1"/>
              </a:solidFill>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649203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AD94B16E-54EE-2B2B-A269-2D4438DB14F1}"/>
            </a:ext>
          </a:extLst>
        </p:cNvPr>
        <p:cNvGrpSpPr/>
        <p:nvPr/>
      </p:nvGrpSpPr>
      <p:grpSpPr>
        <a:xfrm>
          <a:off x="0" y="0"/>
          <a:ext cx="0" cy="0"/>
          <a:chOff x="0" y="0"/>
          <a:chExt cx="0" cy="0"/>
        </a:xfrm>
      </p:grpSpPr>
      <p:sp>
        <p:nvSpPr>
          <p:cNvPr id="66" name="Google Shape;66;p14">
            <a:extLst>
              <a:ext uri="{FF2B5EF4-FFF2-40B4-BE49-F238E27FC236}">
                <a16:creationId xmlns:a16="http://schemas.microsoft.com/office/drawing/2014/main" id="{FD281EC7-B640-1489-492A-105FEF66BBF3}"/>
              </a:ext>
            </a:extLst>
          </p:cNvPr>
          <p:cNvSpPr txBox="1">
            <a:spLocks noGrp="1"/>
          </p:cNvSpPr>
          <p:nvPr>
            <p:ph type="body" idx="1"/>
          </p:nvPr>
        </p:nvSpPr>
        <p:spPr>
          <a:xfrm>
            <a:off x="107878" y="0"/>
            <a:ext cx="8928243" cy="5143500"/>
          </a:xfrm>
          <a:prstGeom prst="rect">
            <a:avLst/>
          </a:prstGeom>
        </p:spPr>
        <p:txBody>
          <a:bodyPr spcFirstLastPara="1" wrap="square" lIns="91425" tIns="91425" rIns="91425" bIns="91425" anchor="t" anchorCtr="0">
            <a:noAutofit/>
          </a:bodyPr>
          <a:lstStyle/>
          <a:p>
            <a:pPr marL="0" lvl="0" indent="0" algn="just">
              <a:buNone/>
            </a:pPr>
            <a:r>
              <a:rPr lang="fr-FR" sz="1800" b="1" u="sng" dirty="0">
                <a:solidFill>
                  <a:schemeClr val="tx1"/>
                </a:solidFill>
                <a:effectLst/>
                <a:latin typeface="Garamond" panose="02020404030301010803" pitchFamily="18" charset="0"/>
                <a:ea typeface="Calibri" panose="020F0502020204030204" pitchFamily="34" charset="0"/>
              </a:rPr>
              <a:t>2°) </a:t>
            </a:r>
            <a:r>
              <a:rPr lang="fr-FR" sz="1800" b="1" u="sng" cap="all" dirty="0">
                <a:solidFill>
                  <a:schemeClr val="tx1"/>
                </a:solidFill>
                <a:effectLst/>
                <a:latin typeface="Garamond" panose="02020404030301010803" pitchFamily="18" charset="0"/>
                <a:ea typeface="Calibri" panose="020F0502020204030204" pitchFamily="34" charset="0"/>
              </a:rPr>
              <a:t>é</a:t>
            </a:r>
            <a:r>
              <a:rPr lang="fr-FR" sz="1800" b="1" u="sng" dirty="0">
                <a:solidFill>
                  <a:schemeClr val="tx1"/>
                </a:solidFill>
                <a:effectLst/>
                <a:latin typeface="Garamond" panose="02020404030301010803" pitchFamily="18" charset="0"/>
                <a:ea typeface="Calibri" panose="020F0502020204030204" pitchFamily="34" charset="0"/>
              </a:rPr>
              <a:t>briété et perception</a:t>
            </a:r>
          </a:p>
          <a:p>
            <a:pPr marL="0" lvl="0" indent="0" algn="just">
              <a:buNone/>
            </a:pPr>
            <a:r>
              <a:rPr lang="en-US" dirty="0">
                <a:solidFill>
                  <a:schemeClr val="tx1"/>
                </a:solidFill>
                <a:latin typeface="Garamond" panose="02020404030301010803" pitchFamily="18" charset="0"/>
              </a:rPr>
              <a:t>“</a:t>
            </a:r>
            <a:r>
              <a:rPr lang="en-US" noProof="0" dirty="0" err="1">
                <a:solidFill>
                  <a:schemeClr val="tx1"/>
                </a:solidFill>
                <a:latin typeface="Garamond" panose="02020404030301010803" pitchFamily="18" charset="0"/>
              </a:rPr>
              <a:t>Rappaccini’s</a:t>
            </a:r>
            <a:r>
              <a:rPr lang="en-US" noProof="0" dirty="0">
                <a:solidFill>
                  <a:schemeClr val="tx1"/>
                </a:solidFill>
                <a:latin typeface="Garamond" panose="02020404030301010803" pitchFamily="18" charset="0"/>
              </a:rPr>
              <a:t> Daughter” : Giovanni, “</a:t>
            </a:r>
            <a:r>
              <a:rPr lang="en-US" b="1" noProof="0" dirty="0">
                <a:solidFill>
                  <a:schemeClr val="tx1"/>
                </a:solidFill>
                <a:latin typeface="Garamond" panose="02020404030301010803" pitchFamily="18" charset="0"/>
              </a:rPr>
              <a:t>heated with the wine he had quaffed</a:t>
            </a:r>
            <a:r>
              <a:rPr lang="en-US" noProof="0" dirty="0">
                <a:solidFill>
                  <a:schemeClr val="tx1"/>
                </a:solidFill>
                <a:latin typeface="Garamond" panose="02020404030301010803" pitchFamily="18" charset="0"/>
              </a:rPr>
              <a:t>, and which caused his brain to swim with </a:t>
            </a:r>
            <a:r>
              <a:rPr lang="en-US" b="1" noProof="0" dirty="0">
                <a:solidFill>
                  <a:schemeClr val="tx1"/>
                </a:solidFill>
                <a:latin typeface="Garamond" panose="02020404030301010803" pitchFamily="18" charset="0"/>
              </a:rPr>
              <a:t>strange fantasies </a:t>
            </a:r>
            <a:r>
              <a:rPr lang="en-US" noProof="0" dirty="0">
                <a:solidFill>
                  <a:schemeClr val="tx1"/>
                </a:solidFill>
                <a:latin typeface="Garamond" panose="02020404030301010803" pitchFamily="18" charset="0"/>
              </a:rPr>
              <a:t>in reference to Dr. </a:t>
            </a:r>
            <a:r>
              <a:rPr lang="en-US" noProof="0" dirty="0" err="1">
                <a:solidFill>
                  <a:schemeClr val="tx1"/>
                </a:solidFill>
                <a:latin typeface="Garamond" panose="02020404030301010803" pitchFamily="18" charset="0"/>
              </a:rPr>
              <a:t>Rappaccini</a:t>
            </a:r>
            <a:r>
              <a:rPr lang="en-US" noProof="0" dirty="0">
                <a:solidFill>
                  <a:schemeClr val="tx1"/>
                </a:solidFill>
                <a:latin typeface="Garamond" panose="02020404030301010803" pitchFamily="18" charset="0"/>
              </a:rPr>
              <a:t> and the beautiful Beatrice” (235-236) </a:t>
            </a:r>
          </a:p>
          <a:p>
            <a:pPr marL="0" lvl="0" indent="0" algn="just">
              <a:buNone/>
            </a:pPr>
            <a:r>
              <a:rPr lang="en-US" noProof="0" dirty="0">
                <a:solidFill>
                  <a:schemeClr val="tx1"/>
                </a:solidFill>
                <a:latin typeface="Garamond" panose="02020404030301010803" pitchFamily="18" charset="0"/>
                <a:cs typeface="Times New Roman" panose="02020603050405020304" pitchFamily="18" charset="0"/>
              </a:rPr>
              <a:t>// “</a:t>
            </a:r>
            <a:r>
              <a:rPr lang="en-US" noProof="0" dirty="0">
                <a:solidFill>
                  <a:schemeClr val="tx1"/>
                </a:solidFill>
                <a:latin typeface="Garamond" panose="02020404030301010803" pitchFamily="18" charset="0"/>
              </a:rPr>
              <a:t>But now, unless Giovanni’s draughts of wine had </a:t>
            </a:r>
            <a:r>
              <a:rPr lang="en-US" b="1" noProof="0" dirty="0">
                <a:solidFill>
                  <a:schemeClr val="tx1"/>
                </a:solidFill>
                <a:latin typeface="Garamond" panose="02020404030301010803" pitchFamily="18" charset="0"/>
              </a:rPr>
              <a:t>bewildered his senses, a singular incident occurred</a:t>
            </a:r>
            <a:r>
              <a:rPr lang="en-US" b="1" dirty="0">
                <a:solidFill>
                  <a:schemeClr val="tx1"/>
                </a:solidFill>
                <a:latin typeface="Garamond" panose="02020404030301010803" pitchFamily="18" charset="0"/>
              </a:rPr>
              <a:t>”</a:t>
            </a:r>
            <a:r>
              <a:rPr lang="en-US" noProof="0" dirty="0">
                <a:solidFill>
                  <a:schemeClr val="tx1"/>
                </a:solidFill>
                <a:latin typeface="Garamond" panose="02020404030301010803" pitchFamily="18" charset="0"/>
              </a:rPr>
              <a:t> (236) </a:t>
            </a:r>
          </a:p>
          <a:p>
            <a:pPr marL="0" lvl="0" indent="0" algn="just">
              <a:buNone/>
            </a:pPr>
            <a:r>
              <a:rPr lang="en-US" noProof="0" dirty="0">
                <a:solidFill>
                  <a:schemeClr val="tx1"/>
                </a:solidFill>
                <a:latin typeface="Garamond" panose="02020404030301010803" pitchFamily="18" charset="0"/>
                <a:cs typeface="Times New Roman" panose="02020603050405020304" pitchFamily="18" charset="0"/>
              </a:rPr>
              <a:t>// Giovanni: “</a:t>
            </a:r>
            <a:r>
              <a:rPr lang="en-US" noProof="0" dirty="0">
                <a:solidFill>
                  <a:schemeClr val="tx1"/>
                </a:solidFill>
                <a:latin typeface="Garamond" panose="02020404030301010803" pitchFamily="18" charset="0"/>
              </a:rPr>
              <a:t>Am I </a:t>
            </a:r>
            <a:r>
              <a:rPr lang="en-US" b="1" noProof="0" dirty="0">
                <a:solidFill>
                  <a:schemeClr val="tx1"/>
                </a:solidFill>
                <a:latin typeface="Garamond" panose="02020404030301010803" pitchFamily="18" charset="0"/>
              </a:rPr>
              <a:t>awake</a:t>
            </a:r>
            <a:r>
              <a:rPr lang="en-US" noProof="0" dirty="0">
                <a:solidFill>
                  <a:schemeClr val="tx1"/>
                </a:solidFill>
                <a:latin typeface="Garamond" panose="02020404030301010803" pitchFamily="18" charset="0"/>
              </a:rPr>
              <a:t>? Have I my </a:t>
            </a:r>
            <a:r>
              <a:rPr lang="en-US" b="1" noProof="0" dirty="0">
                <a:solidFill>
                  <a:schemeClr val="tx1"/>
                </a:solidFill>
                <a:latin typeface="Garamond" panose="02020404030301010803" pitchFamily="18" charset="0"/>
              </a:rPr>
              <a:t>senses</a:t>
            </a:r>
            <a:r>
              <a:rPr lang="en-US" noProof="0" dirty="0">
                <a:solidFill>
                  <a:schemeClr val="tx1"/>
                </a:solidFill>
                <a:latin typeface="Garamond" panose="02020404030301010803" pitchFamily="18" charset="0"/>
              </a:rPr>
              <a:t>?”(237)</a:t>
            </a:r>
          </a:p>
          <a:p>
            <a:pPr marL="0" lvl="0" indent="0" algn="just">
              <a:buNone/>
            </a:pPr>
            <a:endParaRPr lang="en-US" sz="1000" noProof="0" dirty="0">
              <a:solidFill>
                <a:schemeClr val="tx1"/>
              </a:solidFill>
              <a:latin typeface="Garamond" panose="02020404030301010803" pitchFamily="18" charset="0"/>
            </a:endParaRPr>
          </a:p>
          <a:p>
            <a:pPr marL="0" lvl="0" indent="0" algn="just">
              <a:buNone/>
            </a:pPr>
            <a:r>
              <a:rPr lang="en-US" noProof="0" dirty="0">
                <a:solidFill>
                  <a:schemeClr val="tx1"/>
                </a:solidFill>
                <a:latin typeface="Garamond" panose="02020404030301010803" pitchFamily="18" charset="0"/>
              </a:rPr>
              <a:t>Giovanni: “within the </a:t>
            </a:r>
            <a:r>
              <a:rPr lang="en-US" b="1" noProof="0" dirty="0">
                <a:solidFill>
                  <a:schemeClr val="tx1"/>
                </a:solidFill>
                <a:latin typeface="Garamond" panose="02020404030301010803" pitchFamily="18" charset="0"/>
              </a:rPr>
              <a:t>influence</a:t>
            </a:r>
            <a:r>
              <a:rPr lang="en-US" noProof="0" dirty="0">
                <a:solidFill>
                  <a:schemeClr val="tx1"/>
                </a:solidFill>
                <a:latin typeface="Garamond" panose="02020404030301010803" pitchFamily="18" charset="0"/>
              </a:rPr>
              <a:t> of an unintelligible power” (238); “the </a:t>
            </a:r>
            <a:r>
              <a:rPr lang="en-US" b="1" noProof="0" dirty="0">
                <a:solidFill>
                  <a:schemeClr val="tx1"/>
                </a:solidFill>
                <a:latin typeface="Garamond" panose="02020404030301010803" pitchFamily="18" charset="0"/>
              </a:rPr>
              <a:t>wild vagaries </a:t>
            </a:r>
            <a:r>
              <a:rPr lang="en-US" noProof="0" dirty="0">
                <a:solidFill>
                  <a:schemeClr val="tx1"/>
                </a:solidFill>
                <a:latin typeface="Garamond" panose="02020404030301010803" pitchFamily="18" charset="0"/>
              </a:rPr>
              <a:t>which his imagination ran </a:t>
            </a:r>
            <a:r>
              <a:rPr lang="en-US" b="1" noProof="0" dirty="0">
                <a:solidFill>
                  <a:schemeClr val="tx1"/>
                </a:solidFill>
                <a:latin typeface="Garamond" panose="02020404030301010803" pitchFamily="18" charset="0"/>
              </a:rPr>
              <a:t>riot</a:t>
            </a:r>
            <a:r>
              <a:rPr lang="en-US" noProof="0" dirty="0">
                <a:solidFill>
                  <a:schemeClr val="tx1"/>
                </a:solidFill>
                <a:latin typeface="Garamond" panose="02020404030301010803" pitchFamily="18" charset="0"/>
              </a:rPr>
              <a:t> continually in producing” (238)</a:t>
            </a:r>
          </a:p>
          <a:p>
            <a:pPr marL="0" lvl="0" indent="0" algn="just">
              <a:buNone/>
            </a:pPr>
            <a:endParaRPr lang="en-US" sz="1000" noProof="0" dirty="0">
              <a:solidFill>
                <a:schemeClr val="tx1"/>
              </a:solidFill>
              <a:latin typeface="Garamond" panose="02020404030301010803" pitchFamily="18" charset="0"/>
            </a:endParaRPr>
          </a:p>
          <a:p>
            <a:pPr marL="0" lvl="0" indent="0" algn="just">
              <a:buNone/>
            </a:pPr>
            <a:r>
              <a:rPr lang="en-US" noProof="0" dirty="0">
                <a:solidFill>
                  <a:schemeClr val="tx1"/>
                </a:solidFill>
                <a:latin typeface="Garamond" panose="02020404030301010803" pitchFamily="18" charset="0"/>
              </a:rPr>
              <a:t>Intoxicating odors: “Odors, being a sort of element combined of the sensual and the spiritual, are apt to </a:t>
            </a:r>
            <a:r>
              <a:rPr lang="en-US" b="1" noProof="0" dirty="0">
                <a:solidFill>
                  <a:schemeClr val="tx1"/>
                </a:solidFill>
                <a:latin typeface="Garamond" panose="02020404030301010803" pitchFamily="18" charset="0"/>
              </a:rPr>
              <a:t>deceive</a:t>
            </a:r>
            <a:r>
              <a:rPr lang="en-US" noProof="0" dirty="0">
                <a:solidFill>
                  <a:schemeClr val="tx1"/>
                </a:solidFill>
                <a:latin typeface="Garamond" panose="02020404030301010803" pitchFamily="18" charset="0"/>
              </a:rPr>
              <a:t> us in this manner” (246)// “Giovanni was affrighted at the </a:t>
            </a:r>
            <a:r>
              <a:rPr lang="en-US" b="1" noProof="0" dirty="0">
                <a:solidFill>
                  <a:schemeClr val="tx1"/>
                </a:solidFill>
                <a:latin typeface="Garamond" panose="02020404030301010803" pitchFamily="18" charset="0"/>
              </a:rPr>
              <a:t>eager enjoyment</a:t>
            </a:r>
            <a:r>
              <a:rPr lang="en-US" noProof="0" dirty="0">
                <a:solidFill>
                  <a:schemeClr val="tx1"/>
                </a:solidFill>
                <a:latin typeface="Garamond" panose="02020404030301010803" pitchFamily="18" charset="0"/>
              </a:rPr>
              <a:t>—the </a:t>
            </a:r>
            <a:r>
              <a:rPr lang="en-US" b="1" noProof="0" dirty="0">
                <a:solidFill>
                  <a:schemeClr val="tx1"/>
                </a:solidFill>
                <a:latin typeface="Garamond" panose="02020404030301010803" pitchFamily="18" charset="0"/>
              </a:rPr>
              <a:t>appetite</a:t>
            </a:r>
            <a:r>
              <a:rPr lang="en-US" noProof="0" dirty="0">
                <a:solidFill>
                  <a:schemeClr val="tx1"/>
                </a:solidFill>
                <a:latin typeface="Garamond" panose="02020404030301010803" pitchFamily="18" charset="0"/>
              </a:rPr>
              <a:t>, as it were—with which he found himself inhaling the fragrance of the flowers” (250)</a:t>
            </a:r>
          </a:p>
          <a:p>
            <a:pPr marL="0" lvl="0" indent="0" algn="just">
              <a:buNone/>
            </a:pPr>
            <a:endParaRPr lang="en-US" sz="1000" noProof="0" dirty="0">
              <a:solidFill>
                <a:schemeClr val="tx1"/>
              </a:solidFill>
              <a:latin typeface="Garamond" panose="02020404030301010803" pitchFamily="18" charset="0"/>
            </a:endParaRPr>
          </a:p>
          <a:p>
            <a:pPr marL="0" indent="0" algn="just">
              <a:buNone/>
            </a:pPr>
            <a:r>
              <a:rPr lang="en-US" noProof="0" dirty="0">
                <a:solidFill>
                  <a:schemeClr val="tx1"/>
                </a:solidFill>
                <a:latin typeface="Garamond" panose="02020404030301010803" pitchFamily="18" charset="0"/>
              </a:rPr>
              <a:t>// </a:t>
            </a:r>
            <a:r>
              <a:rPr lang="en-US" u="sng" noProof="0" dirty="0">
                <a:solidFill>
                  <a:schemeClr val="tx1"/>
                </a:solidFill>
                <a:latin typeface="Garamond" panose="02020404030301010803" pitchFamily="18" charset="0"/>
              </a:rPr>
              <a:t>Thoreau, </a:t>
            </a:r>
            <a:r>
              <a:rPr lang="en-US" i="1" u="sng" noProof="0" dirty="0">
                <a:solidFill>
                  <a:schemeClr val="tx1"/>
                </a:solidFill>
                <a:latin typeface="Garamond" panose="02020404030301010803" pitchFamily="18" charset="0"/>
              </a:rPr>
              <a:t>Walden</a:t>
            </a:r>
            <a:r>
              <a:rPr lang="en-US" u="sng" noProof="0" dirty="0">
                <a:solidFill>
                  <a:schemeClr val="tx1"/>
                </a:solidFill>
                <a:latin typeface="Garamond" panose="02020404030301010803" pitchFamily="18" charset="0"/>
              </a:rPr>
              <a:t> (1854):</a:t>
            </a:r>
            <a:r>
              <a:rPr lang="en-US" noProof="0" dirty="0">
                <a:solidFill>
                  <a:schemeClr val="tx1"/>
                </a:solidFill>
                <a:latin typeface="Garamond" panose="02020404030301010803" pitchFamily="18" charset="0"/>
              </a:rPr>
              <a:t> “Of all </a:t>
            </a:r>
            <a:r>
              <a:rPr lang="en-US" b="1" noProof="0" dirty="0">
                <a:solidFill>
                  <a:schemeClr val="tx1"/>
                </a:solidFill>
                <a:latin typeface="Garamond" panose="02020404030301010803" pitchFamily="18" charset="0"/>
              </a:rPr>
              <a:t>ebriosity</a:t>
            </a:r>
            <a:r>
              <a:rPr lang="en-US" noProof="0" dirty="0">
                <a:solidFill>
                  <a:schemeClr val="tx1"/>
                </a:solidFill>
                <a:latin typeface="Garamond" panose="02020404030301010803" pitchFamily="18" charset="0"/>
              </a:rPr>
              <a:t>, who does not prefer to be </a:t>
            </a:r>
            <a:r>
              <a:rPr lang="en-US" b="1" noProof="0" dirty="0">
                <a:solidFill>
                  <a:schemeClr val="tx1"/>
                </a:solidFill>
                <a:latin typeface="Garamond" panose="02020404030301010803" pitchFamily="18" charset="0"/>
              </a:rPr>
              <a:t>intoxicated by the air he breathes</a:t>
            </a:r>
            <a:r>
              <a:rPr lang="en-US" noProof="0" dirty="0">
                <a:solidFill>
                  <a:schemeClr val="tx1"/>
                </a:solidFill>
                <a:latin typeface="Garamond" panose="02020404030301010803" pitchFamily="18" charset="0"/>
              </a:rPr>
              <a:t>?”</a:t>
            </a:r>
          </a:p>
        </p:txBody>
      </p:sp>
    </p:spTree>
    <p:extLst>
      <p:ext uri="{BB962C8B-B14F-4D97-AF65-F5344CB8AC3E}">
        <p14:creationId xmlns:p14="http://schemas.microsoft.com/office/powerpoint/2010/main" val="2739228160"/>
      </p:ext>
    </p:extLst>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6048</TotalTime>
  <Words>2987</Words>
  <Application>Microsoft Macintosh PowerPoint</Application>
  <PresentationFormat>Affichage à l'écran (16:9)</PresentationFormat>
  <Paragraphs>125</Paragraphs>
  <Slides>15</Slides>
  <Notes>15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Average</vt:lpstr>
      <vt:lpstr>Garamond</vt:lpstr>
      <vt:lpstr>Oswald</vt:lpstr>
      <vt:lpstr>Slate</vt:lpstr>
      <vt:lpstr>Tempérance et intempérance dans les contes de Hawthorne</vt:lpstr>
      <vt:lpstr>Introduction</vt:lpstr>
      <vt:lpstr>Outline</vt:lpstr>
      <vt:lpstr>« Tipsy jollity » : Tempérance et régulations</vt:lpstr>
      <vt:lpstr>Présentation PowerPoint</vt:lpstr>
      <vt:lpstr>Présentation PowerPoint</vt:lpstr>
      <vt:lpstr>Vices et vertus de l’intempérance</vt:lpstr>
      <vt:lpstr>Présentation PowerPoint</vt:lpstr>
      <vt:lpstr>Présentation PowerPoint</vt:lpstr>
      <vt:lpstr>« Mental inebriety » : L’intempérance intempérée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Mapping Melville in Paris</dc:title>
  <cp:lastModifiedBy>Edouard Marsoin</cp:lastModifiedBy>
  <cp:revision>81</cp:revision>
  <dcterms:modified xsi:type="dcterms:W3CDTF">2025-12-06T10:49:14Z</dcterms:modified>
</cp:coreProperties>
</file>